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5" r:id="rId4"/>
    <p:sldId id="277" r:id="rId5"/>
    <p:sldId id="290" r:id="rId6"/>
    <p:sldId id="279" r:id="rId7"/>
    <p:sldId id="280" r:id="rId8"/>
    <p:sldId id="281" r:id="rId9"/>
    <p:sldId id="291" r:id="rId10"/>
    <p:sldId id="266" r:id="rId11"/>
    <p:sldId id="282" r:id="rId12"/>
    <p:sldId id="283" r:id="rId13"/>
    <p:sldId id="284" r:id="rId14"/>
    <p:sldId id="285" r:id="rId15"/>
    <p:sldId id="286" r:id="rId16"/>
    <p:sldId id="287" r:id="rId17"/>
    <p:sldId id="288" r:id="rId18"/>
    <p:sldId id="289" r:id="rId19"/>
  </p:sldIdLst>
  <p:sldSz cx="12192000" cy="6858000"/>
  <p:notesSz cx="6858000" cy="9144000"/>
  <p:embeddedFontLst>
    <p:embeddedFont>
      <p:font typeface="Calibri Light" panose="020F0302020204030204" pitchFamily="34" charset="0"/>
      <p:regular r:id="rId20"/>
      <p:italic r:id="rId21"/>
    </p:embeddedFont>
    <p:embeddedFont>
      <p:font typeface="Roboto Condensed Light" panose="02000000000000000000" pitchFamily="2" charset="0"/>
      <p:regular r:id="rId22"/>
      <p:italic r:id="rId23"/>
    </p:embeddedFont>
    <p:embeddedFont>
      <p:font typeface="Calibri" panose="020F0502020204030204" pitchFamily="34" charset="0"/>
      <p:regular r:id="rId24"/>
      <p:bold r:id="rId25"/>
      <p:italic r:id="rId26"/>
      <p:boldItalic r:id="rId27"/>
    </p:embeddedFont>
    <p:embeddedFont>
      <p:font typeface="Roboto Condensed" panose="02000000000000000000" pitchFamily="2" charset="0"/>
      <p:regular r:id="rId28"/>
      <p:bold r:id="rId29"/>
      <p:italic r:id="rId30"/>
      <p:boldItalic r:id="rId31"/>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5117"/>
    <a:srgbClr val="008081"/>
    <a:srgbClr val="E1E2E4"/>
    <a:srgbClr val="F0F0F0"/>
    <a:srgbClr val="F0E465"/>
    <a:srgbClr val="000000"/>
    <a:srgbClr val="FFFFFF"/>
    <a:srgbClr val="5D5E6A"/>
    <a:srgbClr val="43434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77" d="100"/>
          <a:sy n="77" d="100"/>
        </p:scale>
        <p:origin x="126"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8773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84330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2"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2"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5731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74427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2"/>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71093E6-A680-495F-BB42-22CBA38539F7}" type="datetimeFigureOut">
              <a:rPr lang="it-IT" smtClean="0"/>
              <a:t>20/04/2017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637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71093E6-A680-495F-BB42-22CBA38539F7}"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9"/>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2"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71093E6-A680-495F-BB42-22CBA38539F7}" type="datetimeFigureOut">
              <a:rPr lang="it-IT" smtClean="0"/>
              <a:t>20/04/2017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13881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71093E6-A680-495F-BB42-22CBA38539F7}" type="datetimeFigureOut">
              <a:rPr lang="it-IT" smtClean="0"/>
              <a:t>20/04/2017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99693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1093E6-A680-495F-BB42-22CBA38539F7}" type="datetimeFigureOut">
              <a:rPr lang="it-IT" smtClean="0"/>
              <a:t>20/04/2017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25569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63396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64792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093E6-A680-495F-BB42-22CBA38539F7}" type="datetimeFigureOut">
              <a:rPr lang="it-IT" smtClean="0"/>
              <a:t>20/04/2017</a:t>
            </a:fld>
            <a:endParaRPr lang="it-IT"/>
          </a:p>
        </p:txBody>
      </p:sp>
      <p:sp>
        <p:nvSpPr>
          <p:cNvPr id="5" name="Segnaposto piè di pa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96999-0ECC-4A36-8FC1-901FEB5D6DC1}" type="slidenum">
              <a:rPr lang="it-IT" smtClean="0"/>
              <a:t>‹N›</a:t>
            </a:fld>
            <a:endParaRPr lang="it-IT"/>
          </a:p>
        </p:txBody>
      </p:sp>
    </p:spTree>
    <p:extLst>
      <p:ext uri="{BB962C8B-B14F-4D97-AF65-F5344CB8AC3E}">
        <p14:creationId xmlns:p14="http://schemas.microsoft.com/office/powerpoint/2010/main" val="39562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3.jpg"/><Relationship Id="rId7" Type="http://schemas.openxmlformats.org/officeDocument/2006/relationships/image" Target="../media/image37.pn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4.jp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6.jpg"/><Relationship Id="rId7" Type="http://schemas.openxmlformats.org/officeDocument/2006/relationships/image" Target="../media/image37.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7.jp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9.jpg"/><Relationship Id="rId7" Type="http://schemas.openxmlformats.org/officeDocument/2006/relationships/image" Target="../media/image37.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0.jp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2.jpg"/><Relationship Id="rId7" Type="http://schemas.openxmlformats.org/officeDocument/2006/relationships/image" Target="../media/image37.png"/><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3.jp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png"/><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hyperlink" Target="http://www.trecoil.it/inspection/mfl" TargetMode="External"/><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trecoil.it/inspection/caliperpig" TargetMode="External"/><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
            <a:ext cx="12192001" cy="948267"/>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147" y="114125"/>
            <a:ext cx="791999" cy="720000"/>
          </a:xfrm>
          <a:prstGeom prst="rect">
            <a:avLst/>
          </a:prstGeom>
        </p:spPr>
      </p:pic>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 y="6275347"/>
            <a:ext cx="12192000" cy="246221"/>
          </a:xfrm>
          <a:prstGeom prst="rect">
            <a:avLst/>
          </a:prstGeom>
          <a:noFill/>
        </p:spPr>
        <p:txBody>
          <a:bodyPr wrap="square" rtlCol="0">
            <a:spAutoFit/>
          </a:bodyPr>
          <a:lstStyle/>
          <a:p>
            <a:pPr algn="ctr"/>
            <a:r>
              <a:rPr lang="it-IT" sz="10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Azienda certificata ISO 9001:2008</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SEDE LEGALE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VIA BRESSANI 4/B, 29017 FIORENZUOLA D’ARDA (PC), ITALIA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TEL: +39.0321/784127</a:t>
            </a:r>
            <a:endPar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endParaRPr>
          </a:p>
          <a:p>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SEDE AMMINISTRATIVA</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VIA G. FERRARIS 13, 43036 FIDENZA (PR</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ITALIA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TEL: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+39.0524/530259 – FAX: +39.0524/530142</a:t>
            </a:r>
          </a:p>
        </p:txBody>
      </p:sp>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info@trecoil.it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 name="CasellaDiTesto 11"/>
          <p:cNvSpPr txBox="1"/>
          <p:nvPr/>
        </p:nvSpPr>
        <p:spPr>
          <a:xfrm>
            <a:off x="9468324" y="6214534"/>
            <a:ext cx="2342679" cy="369332"/>
          </a:xfrm>
          <a:prstGeom prst="rect">
            <a:avLst/>
          </a:prstGeom>
          <a:noFill/>
        </p:spPr>
        <p:txBody>
          <a:bodyPr wrap="square" rtlCol="0">
            <a:spAutoFit/>
          </a:bodyPr>
          <a:lstStyle/>
          <a:p>
            <a:pPr algn="r"/>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www.trecoil.it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65" y="57866"/>
            <a:ext cx="460665" cy="832527"/>
          </a:xfrm>
          <a:prstGeom prst="rect">
            <a:avLst/>
          </a:prstGeom>
        </p:spPr>
      </p:pic>
      <p:pic>
        <p:nvPicPr>
          <p:cNvPr id="6" name="Immagine 5"/>
          <p:cNvPicPr>
            <a:picLocks noChangeAspect="1"/>
          </p:cNvPicPr>
          <p:nvPr/>
        </p:nvPicPr>
        <p:blipFill>
          <a:blip r:embed="rId4"/>
          <a:stretch>
            <a:fillRect/>
          </a:stretch>
        </p:blipFill>
        <p:spPr>
          <a:xfrm>
            <a:off x="3378765" y="1590262"/>
            <a:ext cx="5434468" cy="2586331"/>
          </a:xfrm>
          <a:prstGeom prst="rect">
            <a:avLst/>
          </a:prstGeom>
        </p:spPr>
      </p:pic>
      <p:pic>
        <p:nvPicPr>
          <p:cNvPr id="13" name="Immagine 12"/>
          <p:cNvPicPr>
            <a:picLocks noChangeAspect="1"/>
          </p:cNvPicPr>
          <p:nvPr/>
        </p:nvPicPr>
        <p:blipFill>
          <a:blip r:embed="rId5"/>
          <a:stretch>
            <a:fillRect/>
          </a:stretch>
        </p:blipFill>
        <p:spPr>
          <a:xfrm>
            <a:off x="11583228" y="57866"/>
            <a:ext cx="462515" cy="832527"/>
          </a:xfrm>
          <a:prstGeom prst="rect">
            <a:avLst/>
          </a:prstGeom>
        </p:spPr>
      </p:pic>
    </p:spTree>
    <p:extLst>
      <p:ext uri="{BB962C8B-B14F-4D97-AF65-F5344CB8AC3E}">
        <p14:creationId xmlns:p14="http://schemas.microsoft.com/office/powerpoint/2010/main" val="1823790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1973515" y="2132450"/>
            <a:ext cx="581106" cy="752580"/>
          </a:xfrm>
          <a:prstGeom prst="rect">
            <a:avLst/>
          </a:prstGeom>
        </p:spPr>
      </p:pic>
      <p:pic>
        <p:nvPicPr>
          <p:cNvPr id="9" name="Immagine 8"/>
          <p:cNvPicPr>
            <a:picLocks noChangeAspect="1"/>
          </p:cNvPicPr>
          <p:nvPr/>
        </p:nvPicPr>
        <p:blipFill>
          <a:blip r:embed="rId3"/>
          <a:stretch>
            <a:fillRect/>
          </a:stretch>
        </p:blipFill>
        <p:spPr>
          <a:xfrm>
            <a:off x="4528136" y="2115422"/>
            <a:ext cx="581106" cy="752580"/>
          </a:xfrm>
          <a:prstGeom prst="rect">
            <a:avLst/>
          </a:prstGeom>
        </p:spPr>
      </p:pic>
      <p:pic>
        <p:nvPicPr>
          <p:cNvPr id="10" name="Immagine 9"/>
          <p:cNvPicPr>
            <a:picLocks noChangeAspect="1"/>
          </p:cNvPicPr>
          <p:nvPr/>
        </p:nvPicPr>
        <p:blipFill>
          <a:blip r:embed="rId4"/>
          <a:stretch>
            <a:fillRect/>
          </a:stretch>
        </p:blipFill>
        <p:spPr>
          <a:xfrm>
            <a:off x="7082757" y="2123983"/>
            <a:ext cx="581106" cy="752580"/>
          </a:xfrm>
          <a:prstGeom prst="rect">
            <a:avLst/>
          </a:prstGeom>
        </p:spPr>
      </p:pic>
      <p:pic>
        <p:nvPicPr>
          <p:cNvPr id="11" name="Immagine 10"/>
          <p:cNvPicPr>
            <a:picLocks noChangeAspect="1"/>
          </p:cNvPicPr>
          <p:nvPr/>
        </p:nvPicPr>
        <p:blipFill>
          <a:blip r:embed="rId5"/>
          <a:stretch>
            <a:fillRect/>
          </a:stretch>
        </p:blipFill>
        <p:spPr>
          <a:xfrm>
            <a:off x="9637378" y="2132450"/>
            <a:ext cx="581106" cy="752580"/>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34" y="4310961"/>
            <a:ext cx="3524250" cy="1914525"/>
          </a:xfrm>
          <a:prstGeom prst="rect">
            <a:avLst/>
          </a:prstGeom>
        </p:spPr>
      </p:pic>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2497" y="4310961"/>
            <a:ext cx="3524250" cy="1914525"/>
          </a:xfrm>
          <a:prstGeom prst="rect">
            <a:avLst/>
          </a:prstGeom>
        </p:spPr>
      </p:pic>
      <p:pic>
        <p:nvPicPr>
          <p:cNvPr id="6" name="Immagin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561" y="4310962"/>
            <a:ext cx="3524250" cy="1914525"/>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S.A.L.P. S.p.A. - I.CO.P. S.p.A.</a:t>
            </a: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SNAM Rete Gas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Italia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LOCALITÀ</a:t>
            </a: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Maggio 2015</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PERIODO</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METANODOTTO DN 1400 (56") ZIMELLA-CERVIGNANO, DP 75 BAR </a:t>
            </a:r>
          </a:p>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TRATTO 1</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6" name="CasellaDiTesto 75"/>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CasellaDiTesto 76"/>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8" name="CasellaDiTesto 77"/>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9" name="Connettore 1 7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3" name="Connettore 1 8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4" name="CasellaDiTesto 8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5" name="Connettore 1 8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58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4" y="4310960"/>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7" y="4310579"/>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560"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Bonatti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SNAM Rete Gas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Italia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LOCALITÀ</a:t>
            </a: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Ottobre</a:t>
            </a: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2014</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PERIODO</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METANODOTTO </a:t>
            </a: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DN 1400 (56") ZIMELLA-CERVIGNANO, DP 75 BAR </a:t>
            </a:r>
          </a:p>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TRATTI 9</a:t>
            </a: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 10 </a:t>
            </a: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E </a:t>
            </a: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11</a:t>
            </a: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CasellaDiTesto 38"/>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1" name="CasellaDiTesto 40"/>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2" name="CasellaDiTesto 41"/>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3" name="Connettore 1 6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5" name="Connettore 1 6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4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2" y="4310959"/>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7" y="4310579"/>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560" y="4310960"/>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Edison Energia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Italia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LOCALITÀ</a:t>
            </a: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Agosto 2014</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PERIODO</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OLEODOTTO DN </a:t>
            </a: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400 (16</a:t>
            </a: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a:t>
            </a:r>
          </a:p>
          <a:p>
            <a:pPr algn="ct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DA GONARS A TORVISCOSA</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CasellaDiTesto 38"/>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1" name="CasellaDiTesto 40"/>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2" name="CasellaDiTesto 41"/>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3" name="Connettore 1 6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5" name="Connettore 1 6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483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7" y="4308763"/>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7" y="4308762"/>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7947"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Hitaş</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İnş</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ve Tic. Ltd. </a:t>
            </a: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Şti</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p>
        </p:txBody>
      </p:sp>
      <p:sp>
        <p:nvSpPr>
          <p:cNvPr id="46" name="CasellaDiTesto 45"/>
          <p:cNvSpPr txBox="1"/>
          <p:nvPr/>
        </p:nvSpPr>
        <p:spPr>
          <a:xfrm>
            <a:off x="3492931" y="3488461"/>
            <a:ext cx="2651513"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BOTAŞ - </a:t>
            </a:r>
            <a:r>
              <a:rPr lang="it-IT" sz="1200" dirty="0" err="1">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Petroleum</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Pipeline Corporation</a:t>
            </a: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Turchia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LOCALITÀ</a:t>
            </a: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Ottobre-Novembre</a:t>
            </a: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2013</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PERIODO</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GASDOTTO BOTAŞ </a:t>
            </a: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CONSTRUCTION PROJECT </a:t>
            </a:r>
          </a:p>
          <a:p>
            <a:pPr algn="ct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DA SAKARYA A KARASU</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CasellaDiTesto 38"/>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1" name="CasellaDiTesto 40"/>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2" name="CasellaDiTesto 41"/>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3" name="Connettore 1 6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5" name="Connettore 1 6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861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3" y="4310961"/>
            <a:ext cx="3524250" cy="19145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6" y="4310960"/>
            <a:ext cx="3524250" cy="191452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560"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Romana Costruzioni S.p.A</a:t>
            </a:r>
            <a:r>
              <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SGI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Italia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LOCALITÀ</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err="1"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Novembre</a:t>
            </a: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 2012</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PERIODO</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GASDOTTO DN </a:t>
            </a: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12" </a:t>
            </a: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DA </a:t>
            </a: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LARINO </a:t>
            </a: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A CHIEUTI (LUNGHEZZA: 46357 METRI)</a:t>
            </a:r>
            <a:endPar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r>
              <a:rPr lang="en-US"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TRATTI 1 E </a:t>
            </a:r>
            <a:r>
              <a:rPr lang="en-US"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2</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CasellaDiTesto 38"/>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1" name="CasellaDiTesto 40"/>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2" name="CasellaDiTesto 41"/>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3" name="Connettore 1 6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5" name="Connettore 1 6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893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I NOSTRI PRINCIPALI CLIENTI</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a:blip r:embed="rId3"/>
          <a:stretch>
            <a:fillRect/>
          </a:stretch>
        </p:blipFill>
        <p:spPr>
          <a:xfrm>
            <a:off x="1182569" y="1750421"/>
            <a:ext cx="1019317" cy="1324160"/>
          </a:xfrm>
          <a:prstGeom prst="rect">
            <a:avLst/>
          </a:prstGeom>
        </p:spPr>
      </p:pic>
      <p:pic>
        <p:nvPicPr>
          <p:cNvPr id="12" name="Immagine 11"/>
          <p:cNvPicPr>
            <a:picLocks noChangeAspect="1"/>
          </p:cNvPicPr>
          <p:nvPr/>
        </p:nvPicPr>
        <p:blipFill>
          <a:blip r:embed="rId4"/>
          <a:stretch>
            <a:fillRect/>
          </a:stretch>
        </p:blipFill>
        <p:spPr>
          <a:xfrm>
            <a:off x="7788227" y="1749349"/>
            <a:ext cx="1019317" cy="1324160"/>
          </a:xfrm>
          <a:prstGeom prst="rect">
            <a:avLst/>
          </a:prstGeom>
        </p:spPr>
      </p:pic>
      <p:pic>
        <p:nvPicPr>
          <p:cNvPr id="13" name="Immagine 12"/>
          <p:cNvPicPr>
            <a:picLocks noChangeAspect="1"/>
          </p:cNvPicPr>
          <p:nvPr/>
        </p:nvPicPr>
        <p:blipFill>
          <a:blip r:embed="rId5"/>
          <a:stretch>
            <a:fillRect/>
          </a:stretch>
        </p:blipFill>
        <p:spPr>
          <a:xfrm>
            <a:off x="3384455" y="1749349"/>
            <a:ext cx="1019317" cy="1324160"/>
          </a:xfrm>
          <a:prstGeom prst="rect">
            <a:avLst/>
          </a:prstGeom>
        </p:spPr>
      </p:pic>
      <p:pic>
        <p:nvPicPr>
          <p:cNvPr id="14" name="Immagine 13"/>
          <p:cNvPicPr>
            <a:picLocks noChangeAspect="1"/>
          </p:cNvPicPr>
          <p:nvPr/>
        </p:nvPicPr>
        <p:blipFill>
          <a:blip r:embed="rId6"/>
          <a:stretch>
            <a:fillRect/>
          </a:stretch>
        </p:blipFill>
        <p:spPr>
          <a:xfrm>
            <a:off x="5586341" y="1749349"/>
            <a:ext cx="1019317" cy="1324160"/>
          </a:xfrm>
          <a:prstGeom prst="rect">
            <a:avLst/>
          </a:prstGeom>
        </p:spPr>
      </p:pic>
      <p:pic>
        <p:nvPicPr>
          <p:cNvPr id="15" name="Immagine 14"/>
          <p:cNvPicPr>
            <a:picLocks noChangeAspect="1"/>
          </p:cNvPicPr>
          <p:nvPr/>
        </p:nvPicPr>
        <p:blipFill>
          <a:blip r:embed="rId7"/>
          <a:stretch>
            <a:fillRect/>
          </a:stretch>
        </p:blipFill>
        <p:spPr>
          <a:xfrm>
            <a:off x="9990113" y="1749349"/>
            <a:ext cx="1019317" cy="1324160"/>
          </a:xfrm>
          <a:prstGeom prst="rect">
            <a:avLst/>
          </a:prstGeom>
        </p:spPr>
      </p:pic>
      <p:pic>
        <p:nvPicPr>
          <p:cNvPr id="16" name="Immagine 15"/>
          <p:cNvPicPr>
            <a:picLocks noChangeAspect="1"/>
          </p:cNvPicPr>
          <p:nvPr/>
        </p:nvPicPr>
        <p:blipFill>
          <a:blip r:embed="rId8"/>
          <a:stretch>
            <a:fillRect/>
          </a:stretch>
        </p:blipFill>
        <p:spPr>
          <a:xfrm>
            <a:off x="1182569" y="3425824"/>
            <a:ext cx="1019317" cy="1324160"/>
          </a:xfrm>
          <a:prstGeom prst="rect">
            <a:avLst/>
          </a:prstGeom>
        </p:spPr>
      </p:pic>
      <p:pic>
        <p:nvPicPr>
          <p:cNvPr id="19" name="Immagine 18"/>
          <p:cNvPicPr>
            <a:picLocks noChangeAspect="1"/>
          </p:cNvPicPr>
          <p:nvPr/>
        </p:nvPicPr>
        <p:blipFill>
          <a:blip r:embed="rId9"/>
          <a:stretch>
            <a:fillRect/>
          </a:stretch>
        </p:blipFill>
        <p:spPr>
          <a:xfrm>
            <a:off x="3384455" y="3423680"/>
            <a:ext cx="1019317" cy="1324160"/>
          </a:xfrm>
          <a:prstGeom prst="rect">
            <a:avLst/>
          </a:prstGeom>
        </p:spPr>
      </p:pic>
      <p:pic>
        <p:nvPicPr>
          <p:cNvPr id="20" name="Immagine 19"/>
          <p:cNvPicPr>
            <a:picLocks noChangeAspect="1"/>
          </p:cNvPicPr>
          <p:nvPr/>
        </p:nvPicPr>
        <p:blipFill>
          <a:blip r:embed="rId10"/>
          <a:stretch>
            <a:fillRect/>
          </a:stretch>
        </p:blipFill>
        <p:spPr>
          <a:xfrm>
            <a:off x="5586341" y="3423680"/>
            <a:ext cx="1019317" cy="1324160"/>
          </a:xfrm>
          <a:prstGeom prst="rect">
            <a:avLst/>
          </a:prstGeom>
        </p:spPr>
      </p:pic>
      <p:pic>
        <p:nvPicPr>
          <p:cNvPr id="21" name="Immagine 20"/>
          <p:cNvPicPr>
            <a:picLocks noChangeAspect="1"/>
          </p:cNvPicPr>
          <p:nvPr/>
        </p:nvPicPr>
        <p:blipFill>
          <a:blip r:embed="rId11"/>
          <a:stretch>
            <a:fillRect/>
          </a:stretch>
        </p:blipFill>
        <p:spPr>
          <a:xfrm>
            <a:off x="7788227" y="3423680"/>
            <a:ext cx="1019317" cy="1324160"/>
          </a:xfrm>
          <a:prstGeom prst="rect">
            <a:avLst/>
          </a:prstGeom>
        </p:spPr>
      </p:pic>
      <p:pic>
        <p:nvPicPr>
          <p:cNvPr id="22" name="Immagine 21"/>
          <p:cNvPicPr>
            <a:picLocks noChangeAspect="1"/>
          </p:cNvPicPr>
          <p:nvPr/>
        </p:nvPicPr>
        <p:blipFill>
          <a:blip r:embed="rId12"/>
          <a:stretch>
            <a:fillRect/>
          </a:stretch>
        </p:blipFill>
        <p:spPr>
          <a:xfrm>
            <a:off x="9990112" y="3423680"/>
            <a:ext cx="1019317" cy="1324160"/>
          </a:xfrm>
          <a:prstGeom prst="rect">
            <a:avLst/>
          </a:prstGeom>
        </p:spPr>
      </p:pic>
      <p:pic>
        <p:nvPicPr>
          <p:cNvPr id="23" name="Immagine 22"/>
          <p:cNvPicPr>
            <a:picLocks noChangeAspect="1"/>
          </p:cNvPicPr>
          <p:nvPr/>
        </p:nvPicPr>
        <p:blipFill>
          <a:blip r:embed="rId13"/>
          <a:stretch>
            <a:fillRect/>
          </a:stretch>
        </p:blipFill>
        <p:spPr>
          <a:xfrm>
            <a:off x="1622946" y="5101227"/>
            <a:ext cx="1019317" cy="1324160"/>
          </a:xfrm>
          <a:prstGeom prst="rect">
            <a:avLst/>
          </a:prstGeom>
        </p:spPr>
      </p:pic>
      <p:pic>
        <p:nvPicPr>
          <p:cNvPr id="25" name="Immagine 24"/>
          <p:cNvPicPr>
            <a:picLocks noChangeAspect="1"/>
          </p:cNvPicPr>
          <p:nvPr/>
        </p:nvPicPr>
        <p:blipFill>
          <a:blip r:embed="rId14"/>
          <a:stretch>
            <a:fillRect/>
          </a:stretch>
        </p:blipFill>
        <p:spPr>
          <a:xfrm>
            <a:off x="4265209" y="5098011"/>
            <a:ext cx="1019317" cy="1324160"/>
          </a:xfrm>
          <a:prstGeom prst="rect">
            <a:avLst/>
          </a:prstGeom>
        </p:spPr>
      </p:pic>
      <p:pic>
        <p:nvPicPr>
          <p:cNvPr id="35" name="Immagine 34"/>
          <p:cNvPicPr>
            <a:picLocks noChangeAspect="1"/>
          </p:cNvPicPr>
          <p:nvPr/>
        </p:nvPicPr>
        <p:blipFill>
          <a:blip r:embed="rId15"/>
          <a:stretch>
            <a:fillRect/>
          </a:stretch>
        </p:blipFill>
        <p:spPr>
          <a:xfrm>
            <a:off x="6907472" y="5098011"/>
            <a:ext cx="1019317" cy="1324160"/>
          </a:xfrm>
          <a:prstGeom prst="rect">
            <a:avLst/>
          </a:prstGeom>
        </p:spPr>
      </p:pic>
      <p:pic>
        <p:nvPicPr>
          <p:cNvPr id="36" name="Immagine 35"/>
          <p:cNvPicPr>
            <a:picLocks noChangeAspect="1"/>
          </p:cNvPicPr>
          <p:nvPr/>
        </p:nvPicPr>
        <p:blipFill>
          <a:blip r:embed="rId16"/>
          <a:stretch>
            <a:fillRect/>
          </a:stretch>
        </p:blipFill>
        <p:spPr>
          <a:xfrm>
            <a:off x="9549735" y="5098011"/>
            <a:ext cx="1019317" cy="1324160"/>
          </a:xfrm>
          <a:prstGeom prst="rect">
            <a:avLst/>
          </a:prstGeom>
        </p:spPr>
      </p:pic>
      <p:sp>
        <p:nvSpPr>
          <p:cNvPr id="44" name="CasellaDiTesto 43"/>
          <p:cNvSpPr txBox="1"/>
          <p:nvPr/>
        </p:nvSpPr>
        <p:spPr>
          <a:xfrm>
            <a:off x="603707" y="3113075"/>
            <a:ext cx="2177040" cy="246221"/>
          </a:xfrm>
          <a:prstGeom prst="rect">
            <a:avLst/>
          </a:prstGeom>
          <a:noFill/>
          <a:ln>
            <a:noFill/>
          </a:ln>
        </p:spPr>
        <p:txBody>
          <a:bodyPr wrap="square" rtlCol="0">
            <a:spAutoFit/>
          </a:bodyPr>
          <a:lstStyle/>
          <a:p>
            <a:pPr algn="ctr"/>
            <a:r>
              <a:rPr lang="en-US" sz="1000" b="1">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SICILSALDO S.P.A. </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5" name="CasellaDiTesto 44"/>
          <p:cNvSpPr txBox="1"/>
          <p:nvPr/>
        </p:nvSpPr>
        <p:spPr>
          <a:xfrm>
            <a:off x="2805592" y="311307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NUOVA GHIZZONI S.P.A. </a:t>
            </a:r>
          </a:p>
        </p:txBody>
      </p:sp>
      <p:sp>
        <p:nvSpPr>
          <p:cNvPr id="46" name="CasellaDiTesto 45"/>
          <p:cNvSpPr txBox="1"/>
          <p:nvPr/>
        </p:nvSpPr>
        <p:spPr>
          <a:xfrm>
            <a:off x="5007479" y="311307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CO.GE.CA. &amp; C. S.P.A. </a:t>
            </a:r>
          </a:p>
        </p:txBody>
      </p:sp>
      <p:sp>
        <p:nvSpPr>
          <p:cNvPr id="47" name="CasellaDiTesto 46"/>
          <p:cNvSpPr txBox="1"/>
          <p:nvPr/>
        </p:nvSpPr>
        <p:spPr>
          <a:xfrm>
            <a:off x="7209366" y="3109600"/>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BONATTI S.P.A.</a:t>
            </a:r>
          </a:p>
        </p:txBody>
      </p:sp>
      <p:sp>
        <p:nvSpPr>
          <p:cNvPr id="48" name="CasellaDiTesto 47"/>
          <p:cNvSpPr txBox="1"/>
          <p:nvPr/>
        </p:nvSpPr>
        <p:spPr>
          <a:xfrm>
            <a:off x="9408209" y="310984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S.A.L.P. S.P.A. </a:t>
            </a:r>
          </a:p>
        </p:txBody>
      </p:sp>
      <p:sp>
        <p:nvSpPr>
          <p:cNvPr id="49" name="CasellaDiTesto 48"/>
          <p:cNvSpPr txBox="1"/>
          <p:nvPr/>
        </p:nvSpPr>
        <p:spPr>
          <a:xfrm>
            <a:off x="616131" y="4781708"/>
            <a:ext cx="2177040" cy="246221"/>
          </a:xfrm>
          <a:prstGeom prst="rect">
            <a:avLst/>
          </a:prstGeom>
          <a:noFill/>
          <a:ln>
            <a:noFill/>
          </a:ln>
        </p:spPr>
        <p:txBody>
          <a:bodyPr wrap="square" rtlCol="0">
            <a:spAutoFit/>
          </a:bodyPr>
          <a:lstStyle/>
          <a:p>
            <a:pPr algn="ctr"/>
            <a:r>
              <a:rPr lang="en-US" sz="1000" b="1">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SICIM S.P.A. </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2780747" y="4779564"/>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ROMANA COSTRUZIONI S.P.A. </a:t>
            </a:r>
          </a:p>
        </p:txBody>
      </p:sp>
      <p:sp>
        <p:nvSpPr>
          <p:cNvPr id="51" name="CasellaDiTesto 50"/>
          <p:cNvSpPr txBox="1"/>
          <p:nvPr/>
        </p:nvSpPr>
        <p:spPr>
          <a:xfrm>
            <a:off x="5007479" y="4779206"/>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S.I.C.CO. S.R.L. </a:t>
            </a:r>
          </a:p>
        </p:txBody>
      </p:sp>
      <p:sp>
        <p:nvSpPr>
          <p:cNvPr id="52" name="CasellaDiTesto 51"/>
          <p:cNvSpPr txBox="1"/>
          <p:nvPr/>
        </p:nvSpPr>
        <p:spPr>
          <a:xfrm>
            <a:off x="7209365" y="4779205"/>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HITAŞ İNŞ. VE TIC. LTD. ŞTI.</a:t>
            </a:r>
          </a:p>
        </p:txBody>
      </p:sp>
      <p:sp>
        <p:nvSpPr>
          <p:cNvPr id="53" name="CasellaDiTesto 52"/>
          <p:cNvSpPr txBox="1"/>
          <p:nvPr/>
        </p:nvSpPr>
        <p:spPr>
          <a:xfrm>
            <a:off x="9408209" y="4779205"/>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NACAP </a:t>
            </a:r>
          </a:p>
        </p:txBody>
      </p:sp>
      <p:sp>
        <p:nvSpPr>
          <p:cNvPr id="54" name="CasellaDiTesto 53"/>
          <p:cNvSpPr txBox="1"/>
          <p:nvPr/>
        </p:nvSpPr>
        <p:spPr>
          <a:xfrm>
            <a:off x="1044084" y="6464281"/>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EDISON S.P.A. </a:t>
            </a:r>
          </a:p>
        </p:txBody>
      </p:sp>
      <p:sp>
        <p:nvSpPr>
          <p:cNvPr id="55" name="CasellaDiTesto 54"/>
          <p:cNvSpPr txBox="1"/>
          <p:nvPr/>
        </p:nvSpPr>
        <p:spPr>
          <a:xfrm>
            <a:off x="3686347" y="6464281"/>
            <a:ext cx="2177040" cy="400110"/>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BOTAŞ - PETROLEUM PIPELINE CORPORATION </a:t>
            </a:r>
          </a:p>
        </p:txBody>
      </p:sp>
      <p:sp>
        <p:nvSpPr>
          <p:cNvPr id="56" name="CasellaDiTesto 55"/>
          <p:cNvSpPr txBox="1"/>
          <p:nvPr/>
        </p:nvSpPr>
        <p:spPr>
          <a:xfrm>
            <a:off x="6328610" y="6462437"/>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C.I.I. GUATELLI S.P.A. </a:t>
            </a:r>
          </a:p>
        </p:txBody>
      </p:sp>
      <p:sp>
        <p:nvSpPr>
          <p:cNvPr id="57" name="CasellaDiTesto 56"/>
          <p:cNvSpPr txBox="1"/>
          <p:nvPr/>
        </p:nvSpPr>
        <p:spPr>
          <a:xfrm>
            <a:off x="8970873" y="6462436"/>
            <a:ext cx="217704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TECHFEM S.P.A. </a:t>
            </a:r>
          </a:p>
        </p:txBody>
      </p:sp>
    </p:spTree>
    <p:extLst>
      <p:ext uri="{BB962C8B-B14F-4D97-AF65-F5344CB8AC3E}">
        <p14:creationId xmlns:p14="http://schemas.microsoft.com/office/powerpoint/2010/main" val="3576402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QUALITÀ</a:t>
            </a: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4" name="CasellaDiTesto 3"/>
          <p:cNvSpPr txBox="1"/>
          <p:nvPr/>
        </p:nvSpPr>
        <p:spPr>
          <a:xfrm>
            <a:off x="4580468" y="2106538"/>
            <a:ext cx="6806669" cy="1015663"/>
          </a:xfrm>
          <a:prstGeom prst="rect">
            <a:avLst/>
          </a:prstGeom>
          <a:noFill/>
          <a:ln>
            <a:noFill/>
          </a:ln>
        </p:spPr>
        <p:txBody>
          <a:bodyPr wrap="square" rtlCol="0">
            <a:spAutoFit/>
          </a:bodyPr>
          <a:lstStyle/>
          <a:p>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AENOR</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è membro fondatore dell'Associazione Internazionale di Certificazione </a:t>
            </a:r>
            <a:r>
              <a:rPr lang="it-IT"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IQNet</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la principale associazione internazionale di organismi di certificazione dei sistemi di gestione. </a:t>
            </a:r>
          </a:p>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p>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Insieme ai suoi certificati e ai marchi dei sistemi di gestione, AENOR rilascia anche il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certificato </a:t>
            </a:r>
            <a:r>
              <a:rPr lang="it-IT" sz="1200" b="1" dirty="0" err="1">
                <a:latin typeface="Roboto Condensed Light" panose="02000000000000000000" pitchFamily="2" charset="0"/>
                <a:ea typeface="Roboto Condensed Light" panose="02000000000000000000" pitchFamily="2" charset="0"/>
                <a:cs typeface="Roboto Condensed Light" panose="02000000000000000000" pitchFamily="2" charset="0"/>
              </a:rPr>
              <a:t>IQNet</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che offre una certificazione unica ampiamente riconosciuta e stimata nell'ambito dei mercati internazionali.</a:t>
            </a:r>
          </a:p>
        </p:txBody>
      </p:sp>
      <p:sp>
        <p:nvSpPr>
          <p:cNvPr id="27" name="CasellaDiTesto 26"/>
          <p:cNvSpPr txBox="1"/>
          <p:nvPr/>
        </p:nvSpPr>
        <p:spPr>
          <a:xfrm>
            <a:off x="4580468" y="1777074"/>
            <a:ext cx="6806670" cy="276999"/>
          </a:xfrm>
          <a:prstGeom prst="rect">
            <a:avLst/>
          </a:prstGeom>
          <a:noFill/>
          <a:ln>
            <a:noFill/>
          </a:ln>
        </p:spPr>
        <p:txBody>
          <a:bodyPr wrap="square" rtlCol="0">
            <a:spAutoFit/>
          </a:bodyPr>
          <a:lstStyle/>
          <a:p>
            <a:r>
              <a:rPr lang="en-US"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CERTIFICAZIONE DI QUALITÀ </a:t>
            </a: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 ISO 9001</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Immagine 11"/>
          <p:cNvPicPr>
            <a:picLocks noChangeAspect="1"/>
          </p:cNvPicPr>
          <p:nvPr/>
        </p:nvPicPr>
        <p:blipFill>
          <a:blip r:embed="rId3"/>
          <a:stretch>
            <a:fillRect/>
          </a:stretch>
        </p:blipFill>
        <p:spPr>
          <a:xfrm>
            <a:off x="2373673" y="2107658"/>
            <a:ext cx="1571844" cy="1428949"/>
          </a:xfrm>
          <a:prstGeom prst="rect">
            <a:avLst/>
          </a:prstGeom>
        </p:spPr>
      </p:pic>
      <p:pic>
        <p:nvPicPr>
          <p:cNvPr id="13" name="Immagine 12"/>
          <p:cNvPicPr>
            <a:picLocks noChangeAspect="1"/>
          </p:cNvPicPr>
          <p:nvPr/>
        </p:nvPicPr>
        <p:blipFill>
          <a:blip r:embed="rId4"/>
          <a:stretch>
            <a:fillRect/>
          </a:stretch>
        </p:blipFill>
        <p:spPr>
          <a:xfrm>
            <a:off x="804865" y="1750421"/>
            <a:ext cx="1190791" cy="2143424"/>
          </a:xfrm>
          <a:prstGeom prst="rect">
            <a:avLst/>
          </a:prstGeom>
        </p:spPr>
      </p:pic>
      <p:pic>
        <p:nvPicPr>
          <p:cNvPr id="21"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5991" y="3648604"/>
            <a:ext cx="1966376" cy="2778472"/>
          </a:xfrm>
          <a:prstGeom prst="rect">
            <a:avLst/>
          </a:prstGeom>
          <a:noFill/>
          <a:ln w="12700" algn="ctr">
            <a:solidFill>
              <a:schemeClr val="bg1">
                <a:lumMod val="65000"/>
              </a:schemeClr>
            </a:solidFill>
            <a:miter lim="800000"/>
            <a:headEnd/>
            <a:tailEnd/>
          </a:ln>
          <a:extLst>
            <a:ext uri="{909E8E84-426E-40DD-AFC4-6F175D3DCCD1}">
              <a14:hiddenFill xmlns:a14="http://schemas.microsoft.com/office/drawing/2010/main">
                <a:solidFill>
                  <a:schemeClr val="bg1"/>
                </a:solidFill>
              </a14:hiddenFill>
            </a:ext>
          </a:extLst>
        </p:spPr>
      </p:pic>
      <p:pic>
        <p:nvPicPr>
          <p:cNvPr id="22"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3007" y="3648604"/>
            <a:ext cx="1967330" cy="2778473"/>
          </a:xfrm>
          <a:prstGeom prst="rect">
            <a:avLst/>
          </a:prstGeom>
          <a:noFill/>
          <a:ln w="12700" algn="ctr">
            <a:solidFill>
              <a:schemeClr val="bg1">
                <a:lumMod val="65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7579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CONTATTI</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4" name="CasellaDiTesto 23"/>
          <p:cNvSpPr txBox="1"/>
          <p:nvPr/>
        </p:nvSpPr>
        <p:spPr>
          <a:xfrm>
            <a:off x="3505200" y="1956568"/>
            <a:ext cx="5181600" cy="461665"/>
          </a:xfrm>
          <a:prstGeom prst="rect">
            <a:avLst/>
          </a:prstGeom>
          <a:noFill/>
        </p:spPr>
        <p:txBody>
          <a:bodyPr wrap="square" rtlCol="0">
            <a:spAutoFit/>
          </a:bodyPr>
          <a:lstStyle/>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Via Galileo Ferraris 13, 43036 </a:t>
            </a:r>
            <a:r>
              <a:rPr lang="en-US"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Fidenza</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(PR),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Italia </a:t>
            </a:r>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39.0524/530259                  </a:t>
            </a:r>
            <a:r>
              <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rPr>
              <a:t>+39.0524/530142 </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9" name="CasellaDiTesto 28"/>
          <p:cNvSpPr txBox="1"/>
          <p:nvPr/>
        </p:nvSpPr>
        <p:spPr>
          <a:xfrm>
            <a:off x="3505200" y="1679569"/>
            <a:ext cx="5181600" cy="276999"/>
          </a:xfrm>
          <a:prstGeom prst="rect">
            <a:avLst/>
          </a:prstGeom>
          <a:noFill/>
          <a:ln>
            <a:noFill/>
          </a:ln>
        </p:spPr>
        <p:txBody>
          <a:bodyPr wrap="square" rtlCol="0">
            <a:spAutoFit/>
          </a:bodyPr>
          <a:lstStyle/>
          <a:p>
            <a:pPr algn="ctr"/>
            <a:r>
              <a:rPr lang="en-US" sz="12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SEDE AMMINISTRATIVA</a:t>
            </a:r>
            <a:endParaRPr lang="it-IT"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a:blip r:embed="rId3"/>
          <a:stretch>
            <a:fillRect/>
          </a:stretch>
        </p:blipFill>
        <p:spPr>
          <a:xfrm>
            <a:off x="1128018" y="2935754"/>
            <a:ext cx="9935962" cy="2943636"/>
          </a:xfrm>
          <a:prstGeom prst="rect">
            <a:avLst/>
          </a:prstGeom>
        </p:spPr>
      </p:pic>
      <p:pic>
        <p:nvPicPr>
          <p:cNvPr id="12" name="Immagine 11"/>
          <p:cNvPicPr>
            <a:picLocks noChangeAspect="1"/>
          </p:cNvPicPr>
          <p:nvPr/>
        </p:nvPicPr>
        <p:blipFill>
          <a:blip r:embed="rId4"/>
          <a:stretch>
            <a:fillRect/>
          </a:stretch>
        </p:blipFill>
        <p:spPr>
          <a:xfrm>
            <a:off x="4533037" y="2197364"/>
            <a:ext cx="181000" cy="181000"/>
          </a:xfrm>
          <a:prstGeom prst="rect">
            <a:avLst/>
          </a:prstGeom>
        </p:spPr>
      </p:pic>
      <p:pic>
        <p:nvPicPr>
          <p:cNvPr id="13" name="Immagine 12"/>
          <p:cNvPicPr>
            <a:picLocks noChangeAspect="1"/>
          </p:cNvPicPr>
          <p:nvPr/>
        </p:nvPicPr>
        <p:blipFill>
          <a:blip r:embed="rId5"/>
          <a:stretch>
            <a:fillRect/>
          </a:stretch>
        </p:blipFill>
        <p:spPr>
          <a:xfrm>
            <a:off x="6154179" y="2168785"/>
            <a:ext cx="238158" cy="238158"/>
          </a:xfrm>
          <a:prstGeom prst="rect">
            <a:avLst/>
          </a:prstGeom>
        </p:spPr>
      </p:pic>
      <p:sp>
        <p:nvSpPr>
          <p:cNvPr id="32" name="CasellaDiTesto 31"/>
          <p:cNvSpPr txBox="1"/>
          <p:nvPr/>
        </p:nvSpPr>
        <p:spPr>
          <a:xfrm>
            <a:off x="3505200" y="2618886"/>
            <a:ext cx="5181600" cy="276999"/>
          </a:xfrm>
          <a:prstGeom prst="rect">
            <a:avLst/>
          </a:prstGeom>
          <a:noFill/>
          <a:ln>
            <a:noFill/>
          </a:ln>
        </p:spPr>
        <p:txBody>
          <a:bodyPr wrap="square" rtlCol="0">
            <a:spAutoFit/>
          </a:bodyPr>
          <a:lstStyle/>
          <a:p>
            <a:pPr algn="ctr"/>
            <a:r>
              <a:rPr lang="en-US" sz="12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SEDE LEGALE</a:t>
            </a:r>
            <a:endParaRPr lang="it-IT"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14" name="Immagine 13"/>
          <p:cNvPicPr>
            <a:picLocks noChangeAspect="1"/>
          </p:cNvPicPr>
          <p:nvPr/>
        </p:nvPicPr>
        <p:blipFill>
          <a:blip r:embed="rId6"/>
          <a:stretch>
            <a:fillRect/>
          </a:stretch>
        </p:blipFill>
        <p:spPr>
          <a:xfrm>
            <a:off x="1346200" y="6046752"/>
            <a:ext cx="628738" cy="504895"/>
          </a:xfrm>
          <a:prstGeom prst="rect">
            <a:avLst/>
          </a:prstGeom>
        </p:spPr>
      </p:pic>
      <p:pic>
        <p:nvPicPr>
          <p:cNvPr id="15" name="Immagine 14"/>
          <p:cNvPicPr>
            <a:picLocks noChangeAspect="1"/>
          </p:cNvPicPr>
          <p:nvPr/>
        </p:nvPicPr>
        <p:blipFill>
          <a:blip r:embed="rId7"/>
          <a:stretch>
            <a:fillRect/>
          </a:stretch>
        </p:blipFill>
        <p:spPr>
          <a:xfrm>
            <a:off x="4993836" y="5961014"/>
            <a:ext cx="666843" cy="676369"/>
          </a:xfrm>
          <a:prstGeom prst="rect">
            <a:avLst/>
          </a:prstGeom>
        </p:spPr>
      </p:pic>
      <p:pic>
        <p:nvPicPr>
          <p:cNvPr id="16" name="Immagine 15"/>
          <p:cNvPicPr>
            <a:picLocks noChangeAspect="1"/>
          </p:cNvPicPr>
          <p:nvPr/>
        </p:nvPicPr>
        <p:blipFill>
          <a:blip r:embed="rId8"/>
          <a:stretch>
            <a:fillRect/>
          </a:stretch>
        </p:blipFill>
        <p:spPr>
          <a:xfrm>
            <a:off x="8363980" y="5932434"/>
            <a:ext cx="476316" cy="733527"/>
          </a:xfrm>
          <a:prstGeom prst="rect">
            <a:avLst/>
          </a:prstGeom>
        </p:spPr>
      </p:pic>
      <p:sp>
        <p:nvSpPr>
          <p:cNvPr id="33" name="CasellaDiTesto 32"/>
          <p:cNvSpPr txBox="1"/>
          <p:nvPr/>
        </p:nvSpPr>
        <p:spPr>
          <a:xfrm>
            <a:off x="2033626" y="6160697"/>
            <a:ext cx="2644613" cy="276999"/>
          </a:xfrm>
          <a:prstGeom prst="rect">
            <a:avLst/>
          </a:prstGeom>
          <a:noFill/>
          <a:ln>
            <a:noFill/>
          </a:ln>
        </p:spPr>
        <p:txBody>
          <a:bodyPr wrap="square" rtlCol="0">
            <a:spAutoFit/>
          </a:bodyPr>
          <a:lstStyle/>
          <a:p>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INFO@TRECOIL.IT</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CasellaDiTesto 33"/>
          <p:cNvSpPr txBox="1"/>
          <p:nvPr/>
        </p:nvSpPr>
        <p:spPr>
          <a:xfrm>
            <a:off x="5719367" y="6160697"/>
            <a:ext cx="2644613" cy="276999"/>
          </a:xfrm>
          <a:prstGeom prst="rect">
            <a:avLst/>
          </a:prstGeom>
          <a:noFill/>
          <a:ln>
            <a:noFill/>
          </a:ln>
        </p:spPr>
        <p:txBody>
          <a:bodyPr wrap="square" rtlCol="0">
            <a:spAutoFit/>
          </a:bodyPr>
          <a:lstStyle/>
          <a:p>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+39.0321/784127</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CasellaDiTesto 34"/>
          <p:cNvSpPr txBox="1"/>
          <p:nvPr/>
        </p:nvSpPr>
        <p:spPr>
          <a:xfrm>
            <a:off x="8898984" y="5979549"/>
            <a:ext cx="2644613" cy="646331"/>
          </a:xfrm>
          <a:prstGeom prst="rect">
            <a:avLst/>
          </a:prstGeom>
          <a:noFill/>
          <a:ln>
            <a:noFill/>
          </a:ln>
        </p:spPr>
        <p:txBody>
          <a:bodyPr wrap="square" rtlCol="0">
            <a:spAutoFit/>
          </a:bodyPr>
          <a:lstStyle/>
          <a:p>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VIA BRESSANI 4/B </a:t>
            </a:r>
          </a:p>
          <a:p>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29017 FIORENZUOLA D'ARDA (PC) </a:t>
            </a:r>
          </a:p>
          <a:p>
            <a:r>
              <a:rPr lang="it-IT"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ITALIA</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447256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
            <a:ext cx="12192001" cy="948267"/>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147" y="114125"/>
            <a:ext cx="791999" cy="720000"/>
          </a:xfrm>
          <a:prstGeom prst="rect">
            <a:avLst/>
          </a:prstGeom>
        </p:spPr>
      </p:pic>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 y="6275347"/>
            <a:ext cx="12192000" cy="246221"/>
          </a:xfrm>
          <a:prstGeom prst="rect">
            <a:avLst/>
          </a:prstGeom>
          <a:noFill/>
        </p:spPr>
        <p:txBody>
          <a:bodyPr wrap="square" rtlCol="0">
            <a:spAutoFit/>
          </a:bodyPr>
          <a:lstStyle/>
          <a:p>
            <a:pPr algn="ctr"/>
            <a:r>
              <a:rPr lang="it-IT" sz="10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Azienda certificata ISO 9001:2008</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SEDE LEGALE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VIA BRESSANI 4/B, 29017 FIORENZUOLA D’ARDA (PC), ITALIA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TEL: +39.0321/784127</a:t>
            </a:r>
            <a:endPar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endParaRPr>
          </a:p>
          <a:p>
            <a:r>
              <a:rPr lang="it-IT" sz="16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SEDE AMMINISTRATIVA</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VIA G. FERRARIS 13, 43036 FIDENZA (PR</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ITALIA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 </a:t>
            </a:r>
            <a:r>
              <a:rPr lang="it-IT" sz="1600" dirty="0" smtClean="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TEL: </a:t>
            </a:r>
            <a:r>
              <a:rPr lang="it-IT" sz="1600" dirty="0">
                <a:solidFill>
                  <a:srgbClr val="2C2C2C"/>
                </a:solidFill>
                <a:latin typeface="Roboto Condensed" panose="02000000000000000000" pitchFamily="2" charset="0"/>
                <a:ea typeface="Roboto Condensed" panose="02000000000000000000" pitchFamily="2" charset="0"/>
                <a:cs typeface="Roboto Condensed" panose="02000000000000000000" pitchFamily="2" charset="0"/>
              </a:rPr>
              <a:t>+39.0524/530259 – FAX: +39.0524/530142</a:t>
            </a:r>
          </a:p>
        </p:txBody>
      </p:sp>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info@trecoil.it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 name="CasellaDiTesto 11"/>
          <p:cNvSpPr txBox="1"/>
          <p:nvPr/>
        </p:nvSpPr>
        <p:spPr>
          <a:xfrm>
            <a:off x="9468324" y="6214534"/>
            <a:ext cx="2342679" cy="369332"/>
          </a:xfrm>
          <a:prstGeom prst="rect">
            <a:avLst/>
          </a:prstGeom>
          <a:noFill/>
        </p:spPr>
        <p:txBody>
          <a:bodyPr wrap="square" rtlCol="0">
            <a:spAutoFit/>
          </a:bodyPr>
          <a:lstStyle/>
          <a:p>
            <a:pPr algn="r"/>
            <a:r>
              <a:rPr lang="it-IT"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www.trecoil.it</a:t>
            </a:r>
            <a:endParaRPr lang="it-IT"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65" y="57866"/>
            <a:ext cx="460665" cy="832527"/>
          </a:xfrm>
          <a:prstGeom prst="rect">
            <a:avLst/>
          </a:prstGeom>
        </p:spPr>
      </p:pic>
      <p:pic>
        <p:nvPicPr>
          <p:cNvPr id="6" name="Immagine 5"/>
          <p:cNvPicPr>
            <a:picLocks noChangeAspect="1"/>
          </p:cNvPicPr>
          <p:nvPr/>
        </p:nvPicPr>
        <p:blipFill>
          <a:blip r:embed="rId4"/>
          <a:stretch>
            <a:fillRect/>
          </a:stretch>
        </p:blipFill>
        <p:spPr>
          <a:xfrm>
            <a:off x="3378765" y="1590262"/>
            <a:ext cx="5434468" cy="2586331"/>
          </a:xfrm>
          <a:prstGeom prst="rect">
            <a:avLst/>
          </a:prstGeom>
        </p:spPr>
      </p:pic>
      <p:pic>
        <p:nvPicPr>
          <p:cNvPr id="13" name="Immagine 12"/>
          <p:cNvPicPr>
            <a:picLocks noChangeAspect="1"/>
          </p:cNvPicPr>
          <p:nvPr/>
        </p:nvPicPr>
        <p:blipFill>
          <a:blip r:embed="rId5"/>
          <a:stretch>
            <a:fillRect/>
          </a:stretch>
        </p:blipFill>
        <p:spPr>
          <a:xfrm>
            <a:off x="11583228" y="57866"/>
            <a:ext cx="462515" cy="832527"/>
          </a:xfrm>
          <a:prstGeom prst="rect">
            <a:avLst/>
          </a:prstGeom>
        </p:spPr>
      </p:pic>
      <p:sp>
        <p:nvSpPr>
          <p:cNvPr id="14" name="CasellaDiTesto 13"/>
          <p:cNvSpPr txBox="1"/>
          <p:nvPr/>
        </p:nvSpPr>
        <p:spPr>
          <a:xfrm>
            <a:off x="11535833" y="5659181"/>
            <a:ext cx="635000" cy="230832"/>
          </a:xfrm>
          <a:prstGeom prst="rect">
            <a:avLst/>
          </a:prstGeom>
          <a:noFill/>
        </p:spPr>
        <p:txBody>
          <a:bodyPr wrap="square" rtlCol="0">
            <a:spAutoFit/>
          </a:bodyPr>
          <a:lstStyle/>
          <a:p>
            <a:pPr algn="r"/>
            <a:r>
              <a:rPr lang="it-IT" sz="9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v1.4</a:t>
            </a:r>
            <a:endParaRPr lang="it-IT" sz="9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404083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TRECOIL S.R.L.</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65" y="1750421"/>
            <a:ext cx="5148695" cy="2601446"/>
          </a:xfrm>
          <a:prstGeom prst="rect">
            <a:avLst/>
          </a:prstGeom>
        </p:spPr>
      </p:pic>
      <p:sp>
        <p:nvSpPr>
          <p:cNvPr id="10" name="CasellaDiTesto 9"/>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0" name="CasellaDiTesto 29"/>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1" name="CasellaDiTesto 30"/>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17" name="Connettore 1 1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1" name="Connettore 1 4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257800"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43" name="Connettore 1 4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77050" y="4978380"/>
            <a:ext cx="5181600" cy="1200329"/>
          </a:xfrm>
          <a:prstGeom prst="rect">
            <a:avLst/>
          </a:prstGeom>
          <a:noFill/>
          <a:ln>
            <a:noFill/>
          </a:ln>
        </p:spPr>
        <p:txBody>
          <a:bodyPr wrap="square" rtlCol="0">
            <a:spAutoFit/>
          </a:bodyPr>
          <a:lstStyle/>
          <a:p>
            <a:pPr algn="ct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Trecoil S.r.l.</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effettua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ispezioni geometriche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e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test su condotte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per i principali Clienti del mercato di petrolio e gas, oltre a attività di formazione su qualità, sicurezza e ambiente. </a:t>
            </a:r>
          </a:p>
          <a:p>
            <a:pPr algn="ct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Il nostro team è un gruppo di professionisti esperti e ben addestrati che sanno come far funzionare il tutto. Anche se siamo una società giovane, la maggior parte di noi ha una lunga esperienza nel lavorare con gli strumenti di tubazioni intelligenti.</a:t>
            </a:r>
          </a:p>
        </p:txBody>
      </p:sp>
      <p:sp>
        <p:nvSpPr>
          <p:cNvPr id="32" name="CasellaDiTesto 31"/>
          <p:cNvSpPr txBox="1"/>
          <p:nvPr/>
        </p:nvSpPr>
        <p:spPr>
          <a:xfrm>
            <a:off x="6333067" y="4973916"/>
            <a:ext cx="5181600" cy="1200329"/>
          </a:xfrm>
          <a:prstGeom prst="rect">
            <a:avLst/>
          </a:prstGeom>
          <a:noFill/>
        </p:spPr>
        <p:txBody>
          <a:bodyPr wrap="square" rtlCol="0">
            <a:spAutoFit/>
          </a:bodyPr>
          <a:lstStyle/>
          <a:p>
            <a:pPr algn="ct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Esecuzione di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attività di coordinamento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del lavoro per conto di imprese di ingegneria al servizio di industrie di petrolio, gas, petrolchimico, trattamento delle acque ed energia.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Inoltre</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la notevole e aggiornata conoscenza che abbiamo acquisito nei nostri continui contatti con i principali produttori ci permette di offrire un buon supporto per tutte le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attività di approvvigionamento locale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o di ricerche di mercato da effettuare in Italia e nella maggior parte dei paesi europei.</a:t>
            </a:r>
          </a:p>
        </p:txBody>
      </p:sp>
      <p:sp>
        <p:nvSpPr>
          <p:cNvPr id="33" name="CasellaDiTesto 32"/>
          <p:cNvSpPr txBox="1"/>
          <p:nvPr/>
        </p:nvSpPr>
        <p:spPr>
          <a:xfrm>
            <a:off x="677050" y="4440521"/>
            <a:ext cx="5181600" cy="461665"/>
          </a:xfrm>
          <a:prstGeom prst="rect">
            <a:avLst/>
          </a:prstGeom>
          <a:noFill/>
          <a:ln>
            <a:noFill/>
          </a:ln>
        </p:spPr>
        <p:txBody>
          <a:bodyPr wrap="square" rtlCol="0">
            <a:spAutoFit/>
          </a:bodyPr>
          <a:lstStyle/>
          <a:p>
            <a:pPr algn="ctr"/>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ISPEZIONI DI LINEA SU</a:t>
            </a:r>
          </a:p>
          <a:p>
            <a:pPr algn="ctr"/>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OLEDOTTI E GASDOTTI</a:t>
            </a:r>
          </a:p>
        </p:txBody>
      </p:sp>
      <p:sp>
        <p:nvSpPr>
          <p:cNvPr id="34" name="CasellaDiTesto 33"/>
          <p:cNvSpPr txBox="1"/>
          <p:nvPr/>
        </p:nvSpPr>
        <p:spPr>
          <a:xfrm>
            <a:off x="6333067" y="4440520"/>
            <a:ext cx="5181600" cy="461665"/>
          </a:xfrm>
          <a:prstGeom prst="rect">
            <a:avLst/>
          </a:prstGeom>
          <a:noFill/>
          <a:ln>
            <a:noFill/>
          </a:ln>
        </p:spPr>
        <p:txBody>
          <a:bodyPr wrap="square" rtlCol="0">
            <a:spAutoFit/>
          </a:bodyPr>
          <a:lstStyle/>
          <a:p>
            <a:pPr algn="ctr"/>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SERVIZI DI INGEGNERIA PER </a:t>
            </a:r>
          </a:p>
          <a:p>
            <a:pPr algn="ctr"/>
            <a:r>
              <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IMPRESE OIL E GAS</a:t>
            </a:r>
          </a:p>
        </p:txBody>
      </p:sp>
      <p:sp>
        <p:nvSpPr>
          <p:cNvPr id="35" name="CasellaDiTesto 34"/>
          <p:cNvSpPr txBox="1"/>
          <p:nvPr/>
        </p:nvSpPr>
        <p:spPr>
          <a:xfrm>
            <a:off x="6333067" y="6289975"/>
            <a:ext cx="5181600" cy="246221"/>
          </a:xfrm>
          <a:prstGeom prst="rect">
            <a:avLst/>
          </a:prstGeom>
          <a:noFill/>
          <a:ln>
            <a:noFill/>
          </a:ln>
        </p:spPr>
        <p:txBody>
          <a:bodyPr wrap="square" rtlCol="0">
            <a:spAutoFit/>
          </a:bodyPr>
          <a:lstStyle/>
          <a:p>
            <a:pPr algn="ctr"/>
            <a:r>
              <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CONSULENZA PER PROJECT MANAGEMENT</a:t>
            </a:r>
            <a:endParaRPr lang="it-IT"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6" name="CasellaDiTesto 35"/>
          <p:cNvSpPr txBox="1"/>
          <p:nvPr/>
        </p:nvSpPr>
        <p:spPr>
          <a:xfrm>
            <a:off x="677050" y="6289975"/>
            <a:ext cx="5181600" cy="400110"/>
          </a:xfrm>
          <a:prstGeom prst="rect">
            <a:avLst/>
          </a:prstGeom>
          <a:noFill/>
          <a:ln>
            <a:noFill/>
          </a:ln>
        </p:spPr>
        <p:txBody>
          <a:bodyPr wrap="square" rtlCol="0">
            <a:spAutoFit/>
          </a:bodyPr>
          <a:lstStyle/>
          <a:p>
            <a:pPr algn="ctr"/>
            <a:r>
              <a:rPr lang="it-IT"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 DI CONDOTTE DA 6" A 56"</a:t>
            </a:r>
          </a:p>
          <a:p>
            <a:pPr algn="ctr"/>
            <a:r>
              <a:rPr lang="it-IT"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CALIPER PIG SINGOLO-CANALE O MULTI-CANALE &amp; MFL TOOL</a:t>
            </a:r>
          </a:p>
        </p:txBody>
      </p:sp>
      <p:pic>
        <p:nvPicPr>
          <p:cNvPr id="37" name="Immagin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444" y="1750772"/>
            <a:ext cx="5148000" cy="2601095"/>
          </a:xfrm>
          <a:prstGeom prst="rect">
            <a:avLst/>
          </a:prstGeom>
        </p:spPr>
      </p:pic>
    </p:spTree>
    <p:extLst>
      <p:ext uri="{BB962C8B-B14F-4D97-AF65-F5344CB8AC3E}">
        <p14:creationId xmlns:p14="http://schemas.microsoft.com/office/powerpoint/2010/main" val="235692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a:xfrm>
            <a:off x="4367999" y="1743854"/>
            <a:ext cx="3456000" cy="2556000"/>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8058952" y="1743854"/>
            <a:ext cx="3456000" cy="2556000"/>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77047" y="1745552"/>
            <a:ext cx="3456000" cy="2556000"/>
          </a:xfrm>
          <a:prstGeom prst="rect">
            <a:avLst/>
          </a:prstGeom>
          <a:solidFill>
            <a:srgbClr val="008081"/>
          </a:solidFill>
        </p:spPr>
        <p:txBody>
          <a:bodyPr wrap="square" rtlCol="0">
            <a:spAutoFit/>
          </a:bodyPr>
          <a:lstStyle/>
          <a:p>
            <a:pPr algn="ctr" fontAlgn="t"/>
            <a:endParaRPr lang="en-US" sz="1200" b="1" cap="all"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STRUMENTI D’ISPEZIONE</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46" y="4310962"/>
            <a:ext cx="3456000" cy="1877449"/>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999" y="4310963"/>
            <a:ext cx="3456000" cy="1877449"/>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52" y="4310963"/>
            <a:ext cx="3456000" cy="1877449"/>
          </a:xfrm>
          <a:prstGeom prst="rect">
            <a:avLst/>
          </a:prstGeom>
        </p:spPr>
      </p:pic>
      <p:sp>
        <p:nvSpPr>
          <p:cNvPr id="38" name="CasellaDiTesto 37"/>
          <p:cNvSpPr txBox="1"/>
          <p:nvPr/>
        </p:nvSpPr>
        <p:spPr>
          <a:xfrm>
            <a:off x="986879" y="2079245"/>
            <a:ext cx="2836333" cy="1631216"/>
          </a:xfrm>
          <a:prstGeom prst="rect">
            <a:avLst/>
          </a:prstGeom>
          <a:solidFill>
            <a:srgbClr val="008081"/>
          </a:solidFill>
        </p:spPr>
        <p:txBody>
          <a:bodyPr wrap="square" rtlCol="0">
            <a:spAutoFit/>
          </a:bodyPr>
          <a:lstStyle/>
          <a:p>
            <a:pPr algn="ctr" fontAlgn="t"/>
            <a:r>
              <a:rPr lang="en-US" sz="1600" b="1" cap="all"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CALIPER PIG SINGOLO-CANALE</a:t>
            </a:r>
            <a:endParaRPr lang="en-US" sz="16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fontAlgn="t"/>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fontAlgn="t"/>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Il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nostro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Caliper Pig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Singolo-Canale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rileva</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riduzioni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e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variazioni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di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diametro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su</a:t>
            </a:r>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fontAlgn="t"/>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condotte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come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ammaccature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ovalizzazioni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saldature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circonferenziali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e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mutamenti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di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spessore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quali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riducono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il</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diametro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interno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del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tubo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17" name="Immagine 16">
            <a:hlinkClick r:id="rId6"/>
          </p:cNvPr>
          <p:cNvPicPr>
            <a:picLocks noChangeAspect="1"/>
          </p:cNvPicPr>
          <p:nvPr/>
        </p:nvPicPr>
        <p:blipFill>
          <a:blip r:embed="rId7"/>
          <a:stretch>
            <a:fillRect/>
          </a:stretch>
        </p:blipFill>
        <p:spPr>
          <a:xfrm>
            <a:off x="2300255" y="3842480"/>
            <a:ext cx="209579" cy="200053"/>
          </a:xfrm>
          <a:prstGeom prst="rect">
            <a:avLst/>
          </a:prstGeom>
        </p:spPr>
      </p:pic>
      <p:sp>
        <p:nvSpPr>
          <p:cNvPr id="40" name="CasellaDiTesto 39"/>
          <p:cNvSpPr txBox="1"/>
          <p:nvPr/>
        </p:nvSpPr>
        <p:spPr>
          <a:xfrm>
            <a:off x="4677833" y="2079245"/>
            <a:ext cx="2836333" cy="1446550"/>
          </a:xfrm>
          <a:prstGeom prst="rect">
            <a:avLst/>
          </a:prstGeom>
          <a:solidFill>
            <a:srgbClr val="008081"/>
          </a:solidFill>
        </p:spPr>
        <p:txBody>
          <a:bodyPr wrap="square" rtlCol="0">
            <a:spAutoFit/>
          </a:bodyPr>
          <a:lstStyle/>
          <a:p>
            <a:pPr algn="ctr" fontAlgn="t"/>
            <a:r>
              <a:rPr lang="en-US" sz="1600" b="1" cap="all"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CALIPER PIG MULTI-CANALE</a:t>
            </a:r>
            <a:endParaRPr lang="en-US" sz="16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fontAlgn="t"/>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fontAlgn="t"/>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Il </a:t>
            </a: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Caliper</a:t>
            </a: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Pig</a:t>
            </a: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Multi-Canale implementa </a:t>
            </a:r>
            <a:r>
              <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la capacità di dimensionamento e posizionamento della differenziazione longitudinale e circonferenziale dei diversi tipi di difetti.</a:t>
            </a:r>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41" name="Immagine 40">
            <a:hlinkClick r:id="rId6"/>
          </p:cNvPr>
          <p:cNvPicPr>
            <a:picLocks noChangeAspect="1"/>
          </p:cNvPicPr>
          <p:nvPr/>
        </p:nvPicPr>
        <p:blipFill>
          <a:blip r:embed="rId7"/>
          <a:stretch>
            <a:fillRect/>
          </a:stretch>
        </p:blipFill>
        <p:spPr>
          <a:xfrm>
            <a:off x="5991209" y="3842480"/>
            <a:ext cx="209579" cy="200053"/>
          </a:xfrm>
          <a:prstGeom prst="rect">
            <a:avLst/>
          </a:prstGeom>
        </p:spPr>
      </p:pic>
      <p:sp>
        <p:nvSpPr>
          <p:cNvPr id="42" name="CasellaDiTesto 41"/>
          <p:cNvSpPr txBox="1"/>
          <p:nvPr/>
        </p:nvSpPr>
        <p:spPr>
          <a:xfrm>
            <a:off x="8370155" y="2079245"/>
            <a:ext cx="2836333" cy="1631216"/>
          </a:xfrm>
          <a:prstGeom prst="rect">
            <a:avLst/>
          </a:prstGeom>
          <a:solidFill>
            <a:srgbClr val="008081"/>
          </a:solidFill>
        </p:spPr>
        <p:txBody>
          <a:bodyPr wrap="square" rtlCol="0">
            <a:spAutoFit/>
          </a:bodyPr>
          <a:lstStyle/>
          <a:p>
            <a:pPr algn="ctr" fontAlgn="t"/>
            <a:r>
              <a:rPr lang="en-US" sz="1600" b="1" cap="all"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MAGNETIC FLUX LEAKAGE</a:t>
            </a:r>
            <a:endParaRPr lang="en-US" sz="1600" b="1" cap="all"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fontAlgn="t"/>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algn="ctr" fontAlgn="t"/>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L’attività</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di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MFL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rileva</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assottigliamenti</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del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metallo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erosione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interna</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ed</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esterna</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e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rotture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Inoltre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fornisce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la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mappatura</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inerziale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(X, Y, Z)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della</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condotta</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e la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misurazione</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del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voltaggio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indotto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dal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movimento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del </a:t>
            </a:r>
            <a:r>
              <a:rPr lang="en-US" sz="1200" dirty="0" err="1"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suolo</a:t>
            </a:r>
            <a:r>
              <a:rPr lang="en-US"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en-US"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43" name="Immagine 42">
            <a:hlinkClick r:id="rId8"/>
          </p:cNvPr>
          <p:cNvPicPr>
            <a:picLocks noChangeAspect="1"/>
          </p:cNvPicPr>
          <p:nvPr/>
        </p:nvPicPr>
        <p:blipFill>
          <a:blip r:embed="rId7"/>
          <a:stretch>
            <a:fillRect/>
          </a:stretch>
        </p:blipFill>
        <p:spPr>
          <a:xfrm>
            <a:off x="9683531" y="3842480"/>
            <a:ext cx="209579" cy="200053"/>
          </a:xfrm>
          <a:prstGeom prst="rect">
            <a:avLst/>
          </a:prstGeom>
        </p:spPr>
      </p:pic>
      <p:sp>
        <p:nvSpPr>
          <p:cNvPr id="49" name="CasellaDiTesto 48"/>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1" name="CasellaDiTesto 50"/>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2" name="CasellaDiTesto 51"/>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3" name="Connettore 1 52"/>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CasellaDiTesto 55"/>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7" name="Connettore 1 56"/>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CasellaDiTesto 57"/>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9" name="Connettore 1 58"/>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9" name="Immagin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1365" y="5974727"/>
            <a:ext cx="1603587" cy="636917"/>
          </a:xfrm>
          <a:prstGeom prst="rect">
            <a:avLst/>
          </a:prstGeom>
        </p:spPr>
      </p:pic>
    </p:spTree>
    <p:extLst>
      <p:ext uri="{BB962C8B-B14F-4D97-AF65-F5344CB8AC3E}">
        <p14:creationId xmlns:p14="http://schemas.microsoft.com/office/powerpoint/2010/main" val="1053539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4" name="CasellaDiTesto 3"/>
          <p:cNvSpPr txBox="1"/>
          <p:nvPr/>
        </p:nvSpPr>
        <p:spPr>
          <a:xfrm>
            <a:off x="677049" y="4792121"/>
            <a:ext cx="10837617" cy="461665"/>
          </a:xfrm>
          <a:prstGeom prst="rect">
            <a:avLst/>
          </a:prstGeom>
          <a:noFill/>
          <a:ln>
            <a:noFill/>
          </a:ln>
        </p:spPr>
        <p:txBody>
          <a:bodyPr wrap="square" rtlCol="0">
            <a:spAutoFit/>
          </a:bodyPr>
          <a:lstStyle/>
          <a:p>
            <a:pPr algn="ct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Il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Caliper</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Pig</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misura le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riduzioni di diametro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delle condotte, dovute ad ammaccature e ovalizzazioni, e le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variazioni di diametro</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dovute a saldature, mutamenti di spessore della parete, pezzi-T, valvole, curve e altri impianti. </a:t>
            </a:r>
          </a:p>
        </p:txBody>
      </p:sp>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PRINCIPIO DI FUNZIONAMENTO</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5" y="1750421"/>
            <a:ext cx="6010275" cy="2743200"/>
          </a:xfrm>
          <a:prstGeom prst="rect">
            <a:avLst/>
          </a:prstGeom>
        </p:spPr>
      </p:pic>
      <p:sp>
        <p:nvSpPr>
          <p:cNvPr id="11" name="Rettangolo 10"/>
          <p:cNvSpPr/>
          <p:nvPr/>
        </p:nvSpPr>
        <p:spPr>
          <a:xfrm>
            <a:off x="677049" y="5342469"/>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677049" y="5871419"/>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4376197" y="534246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8069466" y="534246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4376197" y="587141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8069465" y="5871417"/>
            <a:ext cx="3445201"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77046" y="5342469"/>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8" name="CasellaDiTesto 37"/>
          <p:cNvSpPr txBox="1"/>
          <p:nvPr/>
        </p:nvSpPr>
        <p:spPr>
          <a:xfrm>
            <a:off x="677045" y="587141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9" name="CasellaDiTesto 38"/>
          <p:cNvSpPr txBox="1"/>
          <p:nvPr/>
        </p:nvSpPr>
        <p:spPr>
          <a:xfrm>
            <a:off x="4371334" y="5342469"/>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40" name="CasellaDiTesto 39"/>
          <p:cNvSpPr txBox="1"/>
          <p:nvPr/>
        </p:nvSpPr>
        <p:spPr>
          <a:xfrm>
            <a:off x="4371333" y="587141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41" name="CasellaDiTesto 40"/>
          <p:cNvSpPr txBox="1"/>
          <p:nvPr/>
        </p:nvSpPr>
        <p:spPr>
          <a:xfrm>
            <a:off x="8069465" y="534246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42" name="CasellaDiTesto 41"/>
          <p:cNvSpPr txBox="1"/>
          <p:nvPr/>
        </p:nvSpPr>
        <p:spPr>
          <a:xfrm>
            <a:off x="8069464" y="587141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16" name="CasellaDiTesto 15"/>
          <p:cNvSpPr txBox="1"/>
          <p:nvPr/>
        </p:nvSpPr>
        <p:spPr>
          <a:xfrm>
            <a:off x="777885" y="5377935"/>
            <a:ext cx="410320" cy="369332"/>
          </a:xfrm>
          <a:prstGeom prst="rect">
            <a:avLst/>
          </a:prstGeom>
          <a:noFill/>
        </p:spPr>
        <p:txBody>
          <a:bodyPr wrap="square" rtlCol="0">
            <a:spAutoFit/>
          </a:bodyPr>
          <a:lstStyle/>
          <a:p>
            <a:pPr algn="ct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1.</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3" name="CasellaDiTesto 42"/>
          <p:cNvSpPr txBox="1"/>
          <p:nvPr/>
        </p:nvSpPr>
        <p:spPr>
          <a:xfrm>
            <a:off x="778038" y="5906884"/>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2</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4" name="CasellaDiTesto 43"/>
          <p:cNvSpPr txBox="1"/>
          <p:nvPr/>
        </p:nvSpPr>
        <p:spPr>
          <a:xfrm>
            <a:off x="4474096" y="5377935"/>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3</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5" name="CasellaDiTesto 44"/>
          <p:cNvSpPr txBox="1"/>
          <p:nvPr/>
        </p:nvSpPr>
        <p:spPr>
          <a:xfrm>
            <a:off x="4471280" y="5906884"/>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4</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6" name="CasellaDiTesto 45"/>
          <p:cNvSpPr txBox="1"/>
          <p:nvPr/>
        </p:nvSpPr>
        <p:spPr>
          <a:xfrm>
            <a:off x="8170304" y="5373481"/>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5</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7" name="CasellaDiTesto 46"/>
          <p:cNvSpPr txBox="1"/>
          <p:nvPr/>
        </p:nvSpPr>
        <p:spPr>
          <a:xfrm>
            <a:off x="8170304" y="5906884"/>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6</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8" name="CasellaDiTesto 47"/>
          <p:cNvSpPr txBox="1"/>
          <p:nvPr/>
        </p:nvSpPr>
        <p:spPr>
          <a:xfrm>
            <a:off x="1346200" y="5418661"/>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Transmission disc</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9" name="CasellaDiTesto 48"/>
          <p:cNvSpPr txBox="1"/>
          <p:nvPr/>
        </p:nvSpPr>
        <p:spPr>
          <a:xfrm>
            <a:off x="1346199" y="5953050"/>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Sensing fingers</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5045268" y="5424540"/>
            <a:ext cx="2709333" cy="276999"/>
          </a:xfrm>
          <a:prstGeom prst="rect">
            <a:avLst/>
          </a:prstGeom>
          <a:noFill/>
          <a:ln>
            <a:noFill/>
          </a:ln>
        </p:spPr>
        <p:txBody>
          <a:bodyPr wrap="square" rtlCol="0">
            <a:spAutoFit/>
          </a:bodyPr>
          <a:lstStyle/>
          <a:p>
            <a:r>
              <a:rPr lang="en-US" sz="1200" dirty="0" err="1">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Ruote</a:t>
            </a:r>
            <a:r>
              <a:rPr lang="en-US"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o</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donometriche</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1" name="CasellaDiTesto 50"/>
          <p:cNvSpPr txBox="1"/>
          <p:nvPr/>
        </p:nvSpPr>
        <p:spPr>
          <a:xfrm>
            <a:off x="5045267" y="5947607"/>
            <a:ext cx="2709333" cy="276999"/>
          </a:xfrm>
          <a:prstGeom prst="rect">
            <a:avLst/>
          </a:prstGeom>
          <a:noFill/>
          <a:ln>
            <a:noFill/>
          </a:ln>
        </p:spPr>
        <p:txBody>
          <a:bodyPr wrap="square" rtlCol="0">
            <a:spAutoFit/>
          </a:bodyPr>
          <a:lstStyle/>
          <a:p>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Unità</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di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localizzazione</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2" name="CasellaDiTesto 51"/>
          <p:cNvSpPr txBox="1"/>
          <p:nvPr/>
        </p:nvSpPr>
        <p:spPr>
          <a:xfrm>
            <a:off x="8743399" y="5418661"/>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Drive cup</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3" name="CasellaDiTesto 52"/>
          <p:cNvSpPr txBox="1"/>
          <p:nvPr/>
        </p:nvSpPr>
        <p:spPr>
          <a:xfrm>
            <a:off x="8743399" y="5950631"/>
            <a:ext cx="2709333" cy="276999"/>
          </a:xfrm>
          <a:prstGeom prst="rect">
            <a:avLst/>
          </a:prstGeom>
          <a:noFill/>
          <a:ln>
            <a:noFill/>
          </a:ln>
        </p:spPr>
        <p:txBody>
          <a:bodyPr wrap="square" rtlCol="0">
            <a:spAutoFit/>
          </a:bodyPr>
          <a:lstStyle/>
          <a:p>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Unità</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di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registrazione</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dati</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4" name="CasellaDiTesto 53"/>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5" name="CasellaDiTesto 54"/>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6" name="CasellaDiTesto 55"/>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7" name="CasellaDiTesto 56"/>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8" name="Connettore 1 57"/>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CasellaDiTesto 60"/>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2" name="Connettore 1 61"/>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CasellaDiTesto 7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5" name="Connettore 1 7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28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magine 83"/>
          <p:cNvPicPr>
            <a:picLocks noChangeAspect="1"/>
          </p:cNvPicPr>
          <p:nvPr/>
        </p:nvPicPr>
        <p:blipFill>
          <a:blip r:embed="rId2"/>
          <a:stretch>
            <a:fillRect/>
          </a:stretch>
        </p:blipFill>
        <p:spPr>
          <a:xfrm>
            <a:off x="10363750" y="1750421"/>
            <a:ext cx="1019317" cy="1324160"/>
          </a:xfrm>
          <a:prstGeom prst="rect">
            <a:avLst/>
          </a:prstGeom>
        </p:spPr>
      </p:pic>
      <p:pic>
        <p:nvPicPr>
          <p:cNvPr id="57" name="Immagine 56"/>
          <p:cNvPicPr>
            <a:picLocks noChangeAspect="1"/>
          </p:cNvPicPr>
          <p:nvPr/>
        </p:nvPicPr>
        <p:blipFill>
          <a:blip r:embed="rId3"/>
          <a:stretch>
            <a:fillRect/>
          </a:stretch>
        </p:blipFill>
        <p:spPr>
          <a:xfrm>
            <a:off x="7176098" y="1750421"/>
            <a:ext cx="1019317" cy="1324160"/>
          </a:xfrm>
          <a:prstGeom prst="rect">
            <a:avLst/>
          </a:prstGeom>
        </p:spPr>
      </p:pic>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MISURAZIONI</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3" name="CasellaDiTesto 62"/>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a:t>
            </a:r>
            <a:r>
              <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e</a:t>
            </a:r>
          </a:p>
        </p:txBody>
      </p:sp>
      <p:sp>
        <p:nvSpPr>
          <p:cNvPr id="64" name="CasellaDiTesto 63"/>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5" name="CasellaDiTesto 64"/>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6" name="CasellaDiTesto 65"/>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7" name="Connettore 1 66"/>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CasellaDiTesto 69"/>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1" name="Connettore 1 70"/>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CasellaDiTesto 71"/>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3" name="Connettore 1 72"/>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4" name="Immagine 53"/>
          <p:cNvPicPr>
            <a:picLocks noChangeAspect="1"/>
          </p:cNvPicPr>
          <p:nvPr/>
        </p:nvPicPr>
        <p:blipFill>
          <a:blip r:embed="rId5"/>
          <a:stretch>
            <a:fillRect/>
          </a:stretch>
        </p:blipFill>
        <p:spPr>
          <a:xfrm>
            <a:off x="804865" y="1750421"/>
            <a:ext cx="1019317" cy="1324160"/>
          </a:xfrm>
          <a:prstGeom prst="rect">
            <a:avLst/>
          </a:prstGeom>
        </p:spPr>
      </p:pic>
      <p:pic>
        <p:nvPicPr>
          <p:cNvPr id="55" name="Immagine 54"/>
          <p:cNvPicPr>
            <a:picLocks noChangeAspect="1"/>
          </p:cNvPicPr>
          <p:nvPr/>
        </p:nvPicPr>
        <p:blipFill>
          <a:blip r:embed="rId6"/>
          <a:stretch>
            <a:fillRect/>
          </a:stretch>
        </p:blipFill>
        <p:spPr>
          <a:xfrm>
            <a:off x="3992517" y="1750421"/>
            <a:ext cx="1019317" cy="1324160"/>
          </a:xfrm>
          <a:prstGeom prst="rect">
            <a:avLst/>
          </a:prstGeom>
        </p:spPr>
      </p:pic>
      <p:pic>
        <p:nvPicPr>
          <p:cNvPr id="58" name="Immagine 57"/>
          <p:cNvPicPr>
            <a:picLocks noChangeAspect="1"/>
          </p:cNvPicPr>
          <p:nvPr/>
        </p:nvPicPr>
        <p:blipFill>
          <a:blip r:embed="rId7"/>
          <a:stretch>
            <a:fillRect/>
          </a:stretch>
        </p:blipFill>
        <p:spPr>
          <a:xfrm>
            <a:off x="804865" y="4333880"/>
            <a:ext cx="1019317" cy="1324160"/>
          </a:xfrm>
          <a:prstGeom prst="rect">
            <a:avLst/>
          </a:prstGeom>
        </p:spPr>
      </p:pic>
      <p:pic>
        <p:nvPicPr>
          <p:cNvPr id="59" name="Immagine 58"/>
          <p:cNvPicPr>
            <a:picLocks noChangeAspect="1"/>
          </p:cNvPicPr>
          <p:nvPr/>
        </p:nvPicPr>
        <p:blipFill>
          <a:blip r:embed="rId8"/>
          <a:stretch>
            <a:fillRect/>
          </a:stretch>
        </p:blipFill>
        <p:spPr>
          <a:xfrm>
            <a:off x="3992516" y="4333880"/>
            <a:ext cx="1019317" cy="1324160"/>
          </a:xfrm>
          <a:prstGeom prst="rect">
            <a:avLst/>
          </a:prstGeom>
        </p:spPr>
      </p:pic>
      <p:pic>
        <p:nvPicPr>
          <p:cNvPr id="60" name="Immagine 59"/>
          <p:cNvPicPr>
            <a:picLocks noChangeAspect="1"/>
          </p:cNvPicPr>
          <p:nvPr/>
        </p:nvPicPr>
        <p:blipFill>
          <a:blip r:embed="rId9"/>
          <a:stretch>
            <a:fillRect/>
          </a:stretch>
        </p:blipFill>
        <p:spPr>
          <a:xfrm>
            <a:off x="7180167" y="4333880"/>
            <a:ext cx="1019317" cy="1324160"/>
          </a:xfrm>
          <a:prstGeom prst="rect">
            <a:avLst/>
          </a:prstGeom>
        </p:spPr>
      </p:pic>
      <p:pic>
        <p:nvPicPr>
          <p:cNvPr id="61" name="Immagine 60"/>
          <p:cNvPicPr>
            <a:picLocks noChangeAspect="1"/>
          </p:cNvPicPr>
          <p:nvPr/>
        </p:nvPicPr>
        <p:blipFill>
          <a:blip r:embed="rId10"/>
          <a:stretch>
            <a:fillRect/>
          </a:stretch>
        </p:blipFill>
        <p:spPr>
          <a:xfrm>
            <a:off x="10363750" y="4333880"/>
            <a:ext cx="1019317" cy="1324160"/>
          </a:xfrm>
          <a:prstGeom prst="rect">
            <a:avLst/>
          </a:prstGeom>
        </p:spPr>
      </p:pic>
      <p:sp>
        <p:nvSpPr>
          <p:cNvPr id="76" name="CasellaDiTesto 75"/>
          <p:cNvSpPr txBox="1"/>
          <p:nvPr/>
        </p:nvSpPr>
        <p:spPr>
          <a:xfrm>
            <a:off x="232279"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AMMACCATURE</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CasellaDiTesto 76"/>
          <p:cNvSpPr txBox="1"/>
          <p:nvPr/>
        </p:nvSpPr>
        <p:spPr>
          <a:xfrm>
            <a:off x="3417840"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OVALIZZAZIONI</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8" name="CasellaDiTesto 77"/>
          <p:cNvSpPr txBox="1"/>
          <p:nvPr/>
        </p:nvSpPr>
        <p:spPr>
          <a:xfrm>
            <a:off x="6603401"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SALDATURE</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9" name="CasellaDiTesto 78"/>
          <p:cNvSpPr txBox="1"/>
          <p:nvPr/>
        </p:nvSpPr>
        <p:spPr>
          <a:xfrm>
            <a:off x="9788961" y="3103035"/>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MUTAMENTI DI SPESSORE</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0" name="CasellaDiTesto 79"/>
          <p:cNvSpPr txBox="1"/>
          <p:nvPr/>
        </p:nvSpPr>
        <p:spPr>
          <a:xfrm>
            <a:off x="232279"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PEZZI-T</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1" name="CasellaDiTesto 80"/>
          <p:cNvSpPr txBox="1"/>
          <p:nvPr/>
        </p:nvSpPr>
        <p:spPr>
          <a:xfrm>
            <a:off x="3417840"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VALVOLE</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2" name="CasellaDiTesto 81"/>
          <p:cNvSpPr txBox="1"/>
          <p:nvPr/>
        </p:nvSpPr>
        <p:spPr>
          <a:xfrm>
            <a:off x="6603401"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CURVE</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3" name="CasellaDiTesto 82"/>
          <p:cNvSpPr txBox="1"/>
          <p:nvPr/>
        </p:nvSpPr>
        <p:spPr>
          <a:xfrm>
            <a:off x="9788961" y="5686538"/>
            <a:ext cx="2177040" cy="246221"/>
          </a:xfrm>
          <a:prstGeom prst="rect">
            <a:avLst/>
          </a:prstGeom>
          <a:noFill/>
          <a:ln>
            <a:noFill/>
          </a:ln>
        </p:spPr>
        <p:txBody>
          <a:bodyPr wrap="square" rtlCol="0">
            <a:spAutoFit/>
          </a:bodyPr>
          <a:lstStyle/>
          <a:p>
            <a:pPr algn="ctr"/>
            <a:r>
              <a:rPr lang="en-US" sz="10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ALTRI IMPIANTI</a:t>
            </a:r>
            <a:endParaRPr lang="en-US" sz="10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6" name="Immagin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0011" y="4421233"/>
            <a:ext cx="829010" cy="857597"/>
          </a:xfrm>
          <a:prstGeom prst="rect">
            <a:avLst/>
          </a:prstGeom>
        </p:spPr>
      </p:pic>
      <p:pic>
        <p:nvPicPr>
          <p:cNvPr id="8" name="Immagin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4608" y="4421234"/>
            <a:ext cx="952885" cy="857597"/>
          </a:xfrm>
          <a:prstGeom prst="rect">
            <a:avLst/>
          </a:prstGeom>
        </p:spPr>
      </p:pic>
      <p:pic>
        <p:nvPicPr>
          <p:cNvPr id="10" name="Immagin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42259" y="4421232"/>
            <a:ext cx="905241" cy="857597"/>
          </a:xfrm>
          <a:prstGeom prst="rect">
            <a:avLst/>
          </a:prstGeom>
        </p:spPr>
      </p:pic>
      <p:pic>
        <p:nvPicPr>
          <p:cNvPr id="13" name="Immagin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06946" y="1859618"/>
            <a:ext cx="1953415" cy="857597"/>
          </a:xfrm>
          <a:prstGeom prst="rect">
            <a:avLst/>
          </a:prstGeom>
        </p:spPr>
      </p:pic>
    </p:spTree>
    <p:extLst>
      <p:ext uri="{BB962C8B-B14F-4D97-AF65-F5344CB8AC3E}">
        <p14:creationId xmlns:p14="http://schemas.microsoft.com/office/powerpoint/2010/main" val="84098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sellaDiTesto 56"/>
          <p:cNvSpPr txBox="1"/>
          <p:nvPr/>
        </p:nvSpPr>
        <p:spPr>
          <a:xfrm>
            <a:off x="4367999" y="1743854"/>
            <a:ext cx="7138660" cy="3416320"/>
          </a:xfrm>
          <a:prstGeom prst="rect">
            <a:avLst/>
          </a:prstGeom>
          <a:noFill/>
          <a:ln>
            <a:noFill/>
          </a:ln>
        </p:spPr>
        <p:txBody>
          <a:bodyPr wrap="square" rtlCol="0">
            <a:spAutoFit/>
          </a:bodyPr>
          <a:lstStyle/>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Il </a:t>
            </a:r>
            <a:r>
              <a:rPr lang="it-IT"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Caliper</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Pig</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misura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continuamente il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diametro interno della tubazione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mediante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un insieme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di sensori che, caricati a molla al fine di tenerli in contatto con la parete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della condotta</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forniscono copertura ottimale della circonferenza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interna. Le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Drive-</a:t>
            </a:r>
            <a:r>
              <a:rPr lang="it-IT"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Cup</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in poliuretano, estremamente flessibili, consentono allo strumento di procedere</a:t>
            </a:r>
          </a:p>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agevolmente attraverso la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tubazione. Il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Caliper</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Pig</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è in grado di passare con riduzioni del diametro della condotta fino al 25%.</a:t>
            </a:r>
          </a:p>
          <a:p>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Tutti i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movimenti dei sensori radiali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0,4%) vengono rilevati 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registrati.</a:t>
            </a:r>
          </a:p>
          <a:p>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Le </a:t>
            </a:r>
            <a:r>
              <a:rPr lang="it-IT" sz="1200" b="1"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ruote </a:t>
            </a:r>
            <a:r>
              <a:rPr lang="it-IT" sz="1200" b="1"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odonometriche</a:t>
            </a:r>
            <a:r>
              <a:rPr lang="it-IT" sz="1200" b="1"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generano i dati di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«distanza»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che, in aggiunta ai dati di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«misurazione» prodotti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dai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Sensing</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-Finger»,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vengono continuamente raccolti e memorizzati insieme ai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valori corrispondenti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al diametro della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condotta.</a:t>
            </a:r>
          </a:p>
          <a:p>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a:t>
            </a:r>
            <a:r>
              <a:rPr lang="it-IT" sz="1200" b="1"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unità </a:t>
            </a:r>
            <a:r>
              <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rPr>
              <a:t>di localizzazione</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utilizzata al fine di individuare la corretta posizione del </a:t>
            </a:r>
            <a:r>
              <a:rPr lang="it-IT"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Tool</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trasmette segnali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elettromagnetici che saranno rilevati da uno strumento localizzatore esterno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alla condotta ispezionata. Al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fine di proteggere il </a:t>
            </a:r>
            <a:r>
              <a:rPr lang="it-IT"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Tool</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da danni meccanici nella fase di inserimento dello strumento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nella condotta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è utilizzata una flangia di spinta</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a:t>
            </a:r>
            <a:r>
              <a:rPr lang="it-IT" sz="1200" b="1"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unità di registrazione dati</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presente nel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«body»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dello strumento, contiene il software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per l’elaborazione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e la registrazione dei dati rilevati.</a:t>
            </a: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FUNZIONALITÀ</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47" y="1743854"/>
            <a:ext cx="3305175" cy="2143125"/>
          </a:xfrm>
          <a:prstGeom prst="rect">
            <a:avLst/>
          </a:prstGeom>
        </p:spPr>
      </p:pic>
      <p:pic>
        <p:nvPicPr>
          <p:cNvPr id="10" name="Immagine 9"/>
          <p:cNvPicPr>
            <a:picLocks noChangeAspect="1"/>
          </p:cNvPicPr>
          <p:nvPr/>
        </p:nvPicPr>
        <p:blipFill>
          <a:blip r:embed="rId4"/>
          <a:stretch>
            <a:fillRect/>
          </a:stretch>
        </p:blipFill>
        <p:spPr>
          <a:xfrm>
            <a:off x="0" y="5257577"/>
            <a:ext cx="12193702" cy="1600423"/>
          </a:xfrm>
          <a:prstGeom prst="rect">
            <a:avLst/>
          </a:prstGeom>
        </p:spPr>
      </p:pic>
      <p:cxnSp>
        <p:nvCxnSpPr>
          <p:cNvPr id="58" name="Connettore 1 57"/>
          <p:cNvCxnSpPr/>
          <p:nvPr/>
        </p:nvCxnSpPr>
        <p:spPr>
          <a:xfrm>
            <a:off x="5678701" y="562852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4171922" y="5366350"/>
            <a:ext cx="3848156" cy="276999"/>
          </a:xfrm>
          <a:prstGeom prst="rect">
            <a:avLst/>
          </a:prstGeom>
          <a:noFill/>
          <a:ln>
            <a:noFill/>
          </a:ln>
        </p:spPr>
        <p:txBody>
          <a:bodyPr wrap="square" rtlCol="0">
            <a:spAutoFit/>
          </a:bodyPr>
          <a:lstStyle/>
          <a:p>
            <a:pPr algn="ctr"/>
            <a:r>
              <a:rPr lang="en-US" sz="1200" b="1"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CALIBRAZIONE</a:t>
            </a:r>
            <a:endParaRPr lang="it-IT" sz="1200" b="1"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0" name="CasellaDiTesto 59"/>
          <p:cNvSpPr txBox="1"/>
          <p:nvPr/>
        </p:nvSpPr>
        <p:spPr>
          <a:xfrm>
            <a:off x="677192" y="5826955"/>
            <a:ext cx="10837617" cy="830997"/>
          </a:xfrm>
          <a:prstGeom prst="rect">
            <a:avLst/>
          </a:prstGeom>
          <a:noFill/>
          <a:ln>
            <a:noFill/>
          </a:ln>
        </p:spPr>
        <p:txBody>
          <a:bodyPr wrap="square" rtlCol="0">
            <a:spAutoFit/>
          </a:bodyPr>
          <a:lstStyle/>
          <a:p>
            <a:pPr algn="ct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Prima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dell’indagine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lo strumento è tarato usando un anello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di calibrazione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al fine di simulare ammaccature 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ovalizzazioni mediante l’utilizzo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di piccoli blocchi di spessore definito.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Questi risultati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di calibrazione vengono utilizzati dal Data Lab Trecoil perPDI.05.c rev.2 del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18/04/2013 tracciare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la curva di taratura che costituisce la base per determinare la riduzione ipotetica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del diametro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della condotta corrispondente alle deflessioni sul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grafico. Ogni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prova di calibrazione del </a:t>
            </a:r>
            <a:r>
              <a:rPr lang="it-IT" sz="1200" dirty="0" err="1">
                <a:latin typeface="Roboto Condensed Light" panose="02000000000000000000" pitchFamily="2" charset="0"/>
                <a:ea typeface="Roboto Condensed Light" panose="02000000000000000000" pitchFamily="2" charset="0"/>
                <a:cs typeface="Roboto Condensed Light" panose="02000000000000000000" pitchFamily="2" charset="0"/>
              </a:rPr>
              <a:t>Tool</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mostra sul dedicato grafico un corrispondente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«dente di calibrazione»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un’«ovalizzazione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di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calibrazione».</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4" name="CasellaDiTesto 23"/>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5" name="CasellaDiTesto 24"/>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6" name="CasellaDiTesto 25"/>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8" name="CasellaDiTesto 27"/>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29" name="Connettore 1 2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5" name="Connettore 1 34"/>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7" name="Connettore 1 36"/>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34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sellaDiTesto 56"/>
          <p:cNvSpPr txBox="1"/>
          <p:nvPr/>
        </p:nvSpPr>
        <p:spPr>
          <a:xfrm>
            <a:off x="677047" y="1740931"/>
            <a:ext cx="6748220" cy="2308324"/>
          </a:xfrm>
          <a:prstGeom prst="rect">
            <a:avLst/>
          </a:prstGeom>
          <a:noFill/>
          <a:ln>
            <a:noFill/>
          </a:ln>
        </p:spPr>
        <p:txBody>
          <a:bodyPr wrap="square" rtlCol="0">
            <a:spAutoFit/>
          </a:bodyPr>
          <a:lstStyle/>
          <a:p>
            <a:r>
              <a:rPr lang="en-US" sz="12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ANALISI</a:t>
            </a:r>
            <a:endParaRPr lang="en-US"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Durante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l’indagine</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come precedentemente illustrato, i dati sono raccolti nella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memoria presente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nel body all'interno del </a:t>
            </a:r>
            <a:r>
              <a:rPr lang="it-IT" sz="1200" dirty="0" err="1" smtClean="0">
                <a:latin typeface="Roboto Condensed Light" panose="02000000000000000000" pitchFamily="2" charset="0"/>
                <a:ea typeface="Roboto Condensed Light" panose="02000000000000000000" pitchFamily="2" charset="0"/>
                <a:cs typeface="Roboto Condensed Light" panose="02000000000000000000" pitchFamily="2" charset="0"/>
              </a:rPr>
              <a:t>Tool</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Dopo l’estrazione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dello strumento dalla condotta, lo stesso viene collegato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un laptop per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la visualizzazione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del grafico di indagine, la successiva interpretazione degli stessi 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la redazione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del report di analisi</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en-US" sz="1200" b="1"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INTERPRETAZIONE</a:t>
            </a:r>
            <a:endParaRPr lang="en-US" sz="1200" b="1" dirty="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L’operatore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esegue la scansione del grafico per deviazioni che superano il valore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concordato con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il Cliente e compila un elenco delle caratteristiche individuate a seguito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dell’analisi</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Tutte le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indicazioni derivanti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dall’analisi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che non rientrano nei parametri precedentemente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stabiliti vengono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riportati nel report finale</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en-US"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Gli esempi seguenti mostrano le caratteristiche tipiche di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una condotta</a:t>
            </a:r>
            <a:r>
              <a:rPr lang="en-US"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ANALISI E INTERPRETAZIONE DEI DATI</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707" y="1743854"/>
            <a:ext cx="3686806" cy="3235678"/>
          </a:xfrm>
          <a:prstGeom prst="rect">
            <a:avLst/>
          </a:prstGeom>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83" y="4287583"/>
            <a:ext cx="4894020" cy="1153274"/>
          </a:xfrm>
          <a:prstGeom prst="rect">
            <a:avLst/>
          </a:prstGeom>
        </p:spPr>
      </p:pic>
      <p:pic>
        <p:nvPicPr>
          <p:cNvPr id="16" name="Immagin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783" y="5469748"/>
            <a:ext cx="4896000" cy="1153740"/>
          </a:xfrm>
          <a:prstGeom prst="rect">
            <a:avLst/>
          </a:prstGeom>
        </p:spPr>
      </p:pic>
      <p:graphicFrame>
        <p:nvGraphicFramePr>
          <p:cNvPr id="17" name="Tabella 16"/>
          <p:cNvGraphicFramePr>
            <a:graphicFrameLocks noGrp="1"/>
          </p:cNvGraphicFramePr>
          <p:nvPr>
            <p:extLst>
              <p:ext uri="{D42A27DB-BD31-4B8C-83A1-F6EECF244321}">
                <p14:modId xmlns:p14="http://schemas.microsoft.com/office/powerpoint/2010/main" val="2744197601"/>
              </p:ext>
            </p:extLst>
          </p:nvPr>
        </p:nvGraphicFramePr>
        <p:xfrm>
          <a:off x="6697132" y="5153047"/>
          <a:ext cx="4925378" cy="1209876"/>
        </p:xfrm>
        <a:graphic>
          <a:graphicData uri="http://schemas.openxmlformats.org/drawingml/2006/table">
            <a:tbl>
              <a:tblPr firstRow="1" bandRow="1">
                <a:tableStyleId>{2D5ABB26-0587-4C30-8999-92F81FD0307C}</a:tableStyleId>
              </a:tblPr>
              <a:tblGrid>
                <a:gridCol w="2372043"/>
                <a:gridCol w="1287780"/>
                <a:gridCol w="1265555"/>
              </a:tblGrid>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A</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Ovalizzazione con ammaccatura</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B</a:t>
                      </a:r>
                      <a:r>
                        <a:rPr lang="it-IT" sz="1200" baseline="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Ammaccatura</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C</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Ovalizzazione</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r>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D</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Mutamento di spessore</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E</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Saldatura</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F</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Velocità</a:t>
                      </a:r>
                    </a:p>
                  </a:txBody>
                  <a:tcPr/>
                </a:tc>
              </a:tr>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G</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Pezzo-T</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H</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Pezzo-T</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I</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Valvola</a:t>
                      </a:r>
                    </a:p>
                  </a:txBody>
                  <a:tcPr/>
                </a:tc>
              </a:tr>
              <a:tr h="302469">
                <a:tc>
                  <a:txBody>
                    <a:bodyPr/>
                    <a:lstStyle/>
                    <a:p>
                      <a:r>
                        <a:rPr lang="it-IT" sz="1200" dirty="0" smtClean="0">
                          <a:solidFill>
                            <a:srgbClr val="D85117"/>
                          </a:solidFill>
                          <a:latin typeface="Roboto Condensed Light" panose="02000000000000000000" pitchFamily="2" charset="0"/>
                          <a:ea typeface="Roboto Condensed Light" panose="02000000000000000000" pitchFamily="2" charset="0"/>
                          <a:cs typeface="Roboto Condensed Light" panose="02000000000000000000" pitchFamily="2" charset="0"/>
                        </a:rPr>
                        <a:t>L</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 – Velocità</a:t>
                      </a:r>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c>
                  <a:txBody>
                    <a:bodyPr/>
                    <a:lstStyle/>
                    <a:p>
                      <a:endPar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endParaRPr>
                    </a:p>
                  </a:txBody>
                  <a:tcPr/>
                </a:tc>
              </a:tr>
            </a:tbl>
          </a:graphicData>
        </a:graphic>
      </p:graphicFrame>
      <p:sp>
        <p:nvSpPr>
          <p:cNvPr id="46" name="CasellaDiTesto 45"/>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8" name="CasellaDiTesto 47"/>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9" name="CasellaDiTesto 48"/>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0" name="Connettore 1 49"/>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4" name="Connettore 1 53"/>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6" name="Connettore 1 55"/>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465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sellaDiTesto 56"/>
          <p:cNvSpPr txBox="1"/>
          <p:nvPr/>
        </p:nvSpPr>
        <p:spPr>
          <a:xfrm>
            <a:off x="1722419" y="1740931"/>
            <a:ext cx="4790878" cy="830997"/>
          </a:xfrm>
          <a:prstGeom prst="rect">
            <a:avLst/>
          </a:prstGeom>
          <a:noFill/>
          <a:ln>
            <a:noFill/>
          </a:ln>
        </p:spPr>
        <p:txBody>
          <a:bodyPr wrap="square" rtlCol="0">
            <a:spAutoFit/>
          </a:bodyPr>
          <a:lstStyle/>
          <a:p>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L’analisi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dei dati è effettuata da personale esperto che lavora in </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stretta collaborazione e sinergia </a:t>
            </a:r>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con i tecnici del cliente</a:t>
            </a:r>
            <a:r>
              <a:rPr lang="it-IT" sz="1200" dirty="0" smtClean="0">
                <a:latin typeface="Roboto Condensed Light" panose="02000000000000000000" pitchFamily="2" charset="0"/>
                <a:ea typeface="Roboto Condensed Light" panose="02000000000000000000" pitchFamily="2" charset="0"/>
                <a:cs typeface="Roboto Condensed Light" panose="02000000000000000000" pitchFamily="2" charset="0"/>
              </a:rPr>
              <a:t>.</a:t>
            </a:r>
          </a:p>
          <a:p>
            <a:endPar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r>
              <a:rPr lang="it-IT" sz="1200" dirty="0">
                <a:latin typeface="Roboto Condensed Light" panose="02000000000000000000" pitchFamily="2" charset="0"/>
                <a:ea typeface="Roboto Condensed Light" panose="02000000000000000000" pitchFamily="2" charset="0"/>
                <a:cs typeface="Roboto Condensed Light" panose="02000000000000000000" pitchFamily="2" charset="0"/>
              </a:rPr>
              <a:t>La relazione finale contiene generalmente le seguenti informazioni: </a:t>
            </a:r>
          </a:p>
        </p:txBody>
      </p:sp>
      <p:sp>
        <p:nvSpPr>
          <p:cNvPr id="5" name="Rettangolo 4"/>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CALIPER PIG</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7" name="Connettore 1 6"/>
          <p:cNvCxnSpPr/>
          <p:nvPr/>
        </p:nvCxnSpPr>
        <p:spPr>
          <a:xfrm>
            <a:off x="5678700" y="1555516"/>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27" name="CasellaDiTesto 26"/>
          <p:cNvSpPr txBox="1"/>
          <p:nvPr/>
        </p:nvSpPr>
        <p:spPr>
          <a:xfrm>
            <a:off x="4171922" y="1293340"/>
            <a:ext cx="3848156" cy="276999"/>
          </a:xfrm>
          <a:prstGeom prst="rect">
            <a:avLst/>
          </a:prstGeom>
          <a:noFill/>
          <a:ln>
            <a:noFill/>
          </a:ln>
        </p:spPr>
        <p:txBody>
          <a:bodyPr wrap="square" rtlCol="0">
            <a:spAutoFit/>
          </a:bodyPr>
          <a:lstStyle/>
          <a:p>
            <a:pPr algn="ctr"/>
            <a:r>
              <a:rPr lang="en-US" sz="1200" b="1"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RAPPORTO FINALE</a:t>
            </a:r>
            <a:endParaRPr lang="it-IT" sz="1200" b="1"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20" name="Rettangolo 19"/>
          <p:cNvSpPr/>
          <p:nvPr/>
        </p:nvSpPr>
        <p:spPr>
          <a:xfrm>
            <a:off x="7023363" y="1740931"/>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7023364" y="2302817"/>
            <a:ext cx="3446217"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7024380" y="2861779"/>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7019517" y="3989566"/>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7019517" y="3424758"/>
            <a:ext cx="3445200"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7028525" y="4554372"/>
            <a:ext cx="3445201"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7023360" y="1740931"/>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28" name="CasellaDiTesto 27"/>
          <p:cNvSpPr txBox="1"/>
          <p:nvPr/>
        </p:nvSpPr>
        <p:spPr>
          <a:xfrm>
            <a:off x="7023360" y="2302816"/>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29" name="CasellaDiTesto 28"/>
          <p:cNvSpPr txBox="1"/>
          <p:nvPr/>
        </p:nvSpPr>
        <p:spPr>
          <a:xfrm>
            <a:off x="7019517" y="2861779"/>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0" name="CasellaDiTesto 29"/>
          <p:cNvSpPr txBox="1"/>
          <p:nvPr/>
        </p:nvSpPr>
        <p:spPr>
          <a:xfrm>
            <a:off x="7014653" y="3424757"/>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1" name="CasellaDiTesto 30"/>
          <p:cNvSpPr txBox="1"/>
          <p:nvPr/>
        </p:nvSpPr>
        <p:spPr>
          <a:xfrm>
            <a:off x="7019516" y="3989565"/>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2" name="CasellaDiTesto 31"/>
          <p:cNvSpPr txBox="1"/>
          <p:nvPr/>
        </p:nvSpPr>
        <p:spPr>
          <a:xfrm>
            <a:off x="7028524" y="4554373"/>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38" name="CasellaDiTesto 37"/>
          <p:cNvSpPr txBox="1"/>
          <p:nvPr/>
        </p:nvSpPr>
        <p:spPr>
          <a:xfrm>
            <a:off x="7124199" y="1776397"/>
            <a:ext cx="410320" cy="369332"/>
          </a:xfrm>
          <a:prstGeom prst="rect">
            <a:avLst/>
          </a:prstGeom>
          <a:noFill/>
        </p:spPr>
        <p:txBody>
          <a:bodyPr wrap="square" rtlCol="0">
            <a:spAutoFit/>
          </a:bodyPr>
          <a:lstStyle/>
          <a:p>
            <a:pPr algn="ct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1.</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9" name="CasellaDiTesto 38"/>
          <p:cNvSpPr txBox="1"/>
          <p:nvPr/>
        </p:nvSpPr>
        <p:spPr>
          <a:xfrm>
            <a:off x="7124353" y="2338282"/>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2</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7122279" y="2897245"/>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3</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1" name="CasellaDiTesto 40"/>
          <p:cNvSpPr txBox="1"/>
          <p:nvPr/>
        </p:nvSpPr>
        <p:spPr>
          <a:xfrm>
            <a:off x="7114600" y="3460223"/>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4</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2" name="CasellaDiTesto 41"/>
          <p:cNvSpPr txBox="1"/>
          <p:nvPr/>
        </p:nvSpPr>
        <p:spPr>
          <a:xfrm>
            <a:off x="7120355" y="4020578"/>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5</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3" name="CasellaDiTesto 42"/>
          <p:cNvSpPr txBox="1"/>
          <p:nvPr/>
        </p:nvSpPr>
        <p:spPr>
          <a:xfrm>
            <a:off x="7129364" y="4589839"/>
            <a:ext cx="410320" cy="369332"/>
          </a:xfrm>
          <a:prstGeom prst="rect">
            <a:avLst/>
          </a:prstGeom>
          <a:noFill/>
        </p:spPr>
        <p:txBody>
          <a:bodyPr wrap="square" rtlCol="0">
            <a:spAutoFit/>
          </a:bodyPr>
          <a:lstStyle/>
          <a:p>
            <a:pPr algn="ctr"/>
            <a:r>
              <a:rPr lang="it-IT" dirty="0">
                <a:latin typeface="Roboto Condensed" panose="02000000000000000000" pitchFamily="2" charset="0"/>
                <a:ea typeface="Roboto Condensed" panose="02000000000000000000" pitchFamily="2" charset="0"/>
                <a:cs typeface="Roboto Condensed" panose="02000000000000000000" pitchFamily="2" charset="0"/>
              </a:rPr>
              <a:t>6</a:t>
            </a: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4" name="CasellaDiTesto 43"/>
          <p:cNvSpPr txBox="1"/>
          <p:nvPr/>
        </p:nvSpPr>
        <p:spPr>
          <a:xfrm>
            <a:off x="7692514" y="1817123"/>
            <a:ext cx="2709333" cy="276999"/>
          </a:xfrm>
          <a:prstGeom prst="rect">
            <a:avLst/>
          </a:prstGeom>
          <a:noFill/>
          <a:ln>
            <a:noFill/>
          </a:ln>
        </p:spPr>
        <p:txBody>
          <a:bodyPr wrap="square" rtlCol="0">
            <a:spAutoFit/>
          </a:bodyPr>
          <a:lstStyle/>
          <a:p>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Informazioni</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generali</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5" name="CasellaDiTesto 44"/>
          <p:cNvSpPr txBox="1"/>
          <p:nvPr/>
        </p:nvSpPr>
        <p:spPr>
          <a:xfrm>
            <a:off x="7692514" y="2384448"/>
            <a:ext cx="2709333" cy="276999"/>
          </a:xfrm>
          <a:prstGeom prst="rect">
            <a:avLst/>
          </a:prstGeom>
          <a:noFill/>
          <a:ln>
            <a:noFill/>
          </a:ln>
        </p:spPr>
        <p:txBody>
          <a:bodyPr wrap="square" rtlCol="0">
            <a:spAutoFit/>
          </a:bodyPr>
          <a:lstStyle/>
          <a:p>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Dati</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tecnici</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7693451" y="2943850"/>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Procedure di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indagine</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7688587" y="3500946"/>
            <a:ext cx="2709333" cy="276999"/>
          </a:xfrm>
          <a:prstGeom prst="rect">
            <a:avLst/>
          </a:prstGeom>
          <a:noFill/>
          <a:ln>
            <a:noFill/>
          </a:ln>
        </p:spPr>
        <p:txBody>
          <a:bodyPr wrap="square" rtlCol="0">
            <a:spAutoFit/>
          </a:bodyPr>
          <a:lstStyle/>
          <a:p>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Risultati</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8" name="CasellaDiTesto 47"/>
          <p:cNvSpPr txBox="1"/>
          <p:nvPr/>
        </p:nvSpPr>
        <p:spPr>
          <a:xfrm>
            <a:off x="7693450" y="4065758"/>
            <a:ext cx="2709333" cy="276999"/>
          </a:xfrm>
          <a:prstGeom prst="rect">
            <a:avLst/>
          </a:prstGeom>
          <a:noFill/>
          <a:ln>
            <a:noFill/>
          </a:ln>
        </p:spPr>
        <p:txBody>
          <a:bodyPr wrap="square" rtlCol="0">
            <a:spAutoFit/>
          </a:bodyPr>
          <a:lstStyle/>
          <a:p>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Elenco</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delle</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funzioni</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9" name="CasellaDiTesto 48"/>
          <p:cNvSpPr txBox="1"/>
          <p:nvPr/>
        </p:nvSpPr>
        <p:spPr>
          <a:xfrm>
            <a:off x="7702459" y="4633586"/>
            <a:ext cx="2709333" cy="276999"/>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Curve di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taratura</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Rettangolo 49"/>
          <p:cNvSpPr/>
          <p:nvPr/>
        </p:nvSpPr>
        <p:spPr>
          <a:xfrm>
            <a:off x="7028525" y="5116257"/>
            <a:ext cx="3445201" cy="440267"/>
          </a:xfrm>
          <a:prstGeom prst="rect">
            <a:avLst/>
          </a:prstGeom>
          <a:solidFill>
            <a:srgbClr val="E1E2E4"/>
          </a:solidFill>
          <a:ln w="9525">
            <a:solidFill>
              <a:srgbClr val="0080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7028524" y="5116258"/>
            <a:ext cx="612000" cy="440267"/>
          </a:xfrm>
          <a:prstGeom prst="rect">
            <a:avLst/>
          </a:prstGeom>
          <a:solidFill>
            <a:srgbClr val="E1E2E4"/>
          </a:solidFill>
          <a:ln>
            <a:solidFill>
              <a:srgbClr val="008081"/>
            </a:solidFill>
          </a:ln>
        </p:spPr>
        <p:txBody>
          <a:bodyPr wrap="square" rtlCol="0">
            <a:spAutoFit/>
          </a:bodyPr>
          <a:lstStyle/>
          <a:p>
            <a:endParaRPr lang="it-IT" dirty="0"/>
          </a:p>
        </p:txBody>
      </p:sp>
      <p:sp>
        <p:nvSpPr>
          <p:cNvPr id="52" name="CasellaDiTesto 51"/>
          <p:cNvSpPr txBox="1"/>
          <p:nvPr/>
        </p:nvSpPr>
        <p:spPr>
          <a:xfrm>
            <a:off x="7129364" y="5151724"/>
            <a:ext cx="410320" cy="369332"/>
          </a:xfrm>
          <a:prstGeom prst="rect">
            <a:avLst/>
          </a:prstGeom>
          <a:noFill/>
        </p:spPr>
        <p:txBody>
          <a:bodyPr wrap="square" rtlCol="0">
            <a:spAutoFit/>
          </a:bodyPr>
          <a:lstStyle/>
          <a:p>
            <a:pPr algn="ctr"/>
            <a:r>
              <a:rPr lang="it-IT" dirty="0" smtClean="0">
                <a:latin typeface="Roboto Condensed" panose="02000000000000000000" pitchFamily="2" charset="0"/>
                <a:ea typeface="Roboto Condensed" panose="02000000000000000000" pitchFamily="2" charset="0"/>
                <a:cs typeface="Roboto Condensed" panose="02000000000000000000" pitchFamily="2" charset="0"/>
              </a:rPr>
              <a:t>7.</a:t>
            </a:r>
            <a:endParaRPr lang="it-IT"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3" name="CasellaDiTesto 52"/>
          <p:cNvSpPr txBox="1"/>
          <p:nvPr/>
        </p:nvSpPr>
        <p:spPr>
          <a:xfrm>
            <a:off x="7702459" y="5195471"/>
            <a:ext cx="2709333" cy="276999"/>
          </a:xfrm>
          <a:prstGeom prst="rect">
            <a:avLst/>
          </a:prstGeom>
          <a:noFill/>
          <a:ln>
            <a:noFill/>
          </a:ln>
        </p:spPr>
        <p:txBody>
          <a:bodyPr wrap="square" rtlCol="0">
            <a:spAutoFit/>
          </a:bodyPr>
          <a:lstStyle/>
          <a:p>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Tabelle</a:t>
            </a:r>
            <a:r>
              <a:rPr lang="en-US" sz="1200" dirty="0"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en-US" sz="1200" dirty="0" err="1" smtClean="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riepilogative</a:t>
            </a:r>
            <a:endParaRPr lang="it-IT" sz="1200" dirty="0">
              <a:solidFill>
                <a:schemeClr val="tx1">
                  <a:lumMod val="75000"/>
                  <a:lumOff val="2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4" name="CasellaDiTesto 53"/>
          <p:cNvSpPr txBox="1"/>
          <p:nvPr/>
        </p:nvSpPr>
        <p:spPr>
          <a:xfrm>
            <a:off x="6392337"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5" name="CasellaDiTesto 54"/>
          <p:cNvSpPr txBox="1"/>
          <p:nvPr/>
        </p:nvSpPr>
        <p:spPr>
          <a:xfrm>
            <a:off x="7526871"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6" name="CasellaDiTesto 55"/>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59" name="Connettore 1 5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3" name="Connettore 1 6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65" name="Connettore 1 6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508" y="2661447"/>
            <a:ext cx="4584700" cy="30241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3366FF"/>
                </a:solidFill>
                <a:miter lim="800000"/>
                <a:headEnd/>
                <a:tailEnd/>
              </a14:hiddenLine>
            </a:ext>
          </a:extLst>
        </p:spPr>
      </p:pic>
    </p:spTree>
    <p:extLst>
      <p:ext uri="{BB962C8B-B14F-4D97-AF65-F5344CB8AC3E}">
        <p14:creationId xmlns:p14="http://schemas.microsoft.com/office/powerpoint/2010/main" val="294148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4" y="4310961"/>
            <a:ext cx="3524250" cy="1914525"/>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373" y="4310961"/>
            <a:ext cx="3524250" cy="1914525"/>
          </a:xfrm>
          <a:prstGeom prst="rect">
            <a:avLst/>
          </a:prstGeom>
        </p:spPr>
      </p:pic>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437" y="4310961"/>
            <a:ext cx="3524250" cy="1914525"/>
          </a:xfrm>
          <a:prstGeom prst="rect">
            <a:avLst/>
          </a:prstGeom>
        </p:spPr>
      </p:pic>
      <p:pic>
        <p:nvPicPr>
          <p:cNvPr id="8" name="Immagine 7"/>
          <p:cNvPicPr>
            <a:picLocks noChangeAspect="1"/>
          </p:cNvPicPr>
          <p:nvPr/>
        </p:nvPicPr>
        <p:blipFill>
          <a:blip r:embed="rId5"/>
          <a:stretch>
            <a:fillRect/>
          </a:stretch>
        </p:blipFill>
        <p:spPr>
          <a:xfrm>
            <a:off x="1973515" y="2132450"/>
            <a:ext cx="581106" cy="752580"/>
          </a:xfrm>
          <a:prstGeom prst="rect">
            <a:avLst/>
          </a:prstGeom>
        </p:spPr>
      </p:pic>
      <p:pic>
        <p:nvPicPr>
          <p:cNvPr id="9" name="Immagine 8"/>
          <p:cNvPicPr>
            <a:picLocks noChangeAspect="1"/>
          </p:cNvPicPr>
          <p:nvPr/>
        </p:nvPicPr>
        <p:blipFill>
          <a:blip r:embed="rId6"/>
          <a:stretch>
            <a:fillRect/>
          </a:stretch>
        </p:blipFill>
        <p:spPr>
          <a:xfrm>
            <a:off x="4528136" y="2115422"/>
            <a:ext cx="581106" cy="752580"/>
          </a:xfrm>
          <a:prstGeom prst="rect">
            <a:avLst/>
          </a:prstGeom>
        </p:spPr>
      </p:pic>
      <p:pic>
        <p:nvPicPr>
          <p:cNvPr id="10" name="Immagine 9"/>
          <p:cNvPicPr>
            <a:picLocks noChangeAspect="1"/>
          </p:cNvPicPr>
          <p:nvPr/>
        </p:nvPicPr>
        <p:blipFill>
          <a:blip r:embed="rId7"/>
          <a:stretch>
            <a:fillRect/>
          </a:stretch>
        </p:blipFill>
        <p:spPr>
          <a:xfrm>
            <a:off x="7082757" y="2123983"/>
            <a:ext cx="581106" cy="752580"/>
          </a:xfrm>
          <a:prstGeom prst="rect">
            <a:avLst/>
          </a:prstGeom>
        </p:spPr>
      </p:pic>
      <p:pic>
        <p:nvPicPr>
          <p:cNvPr id="11" name="Immagine 10"/>
          <p:cNvPicPr>
            <a:picLocks noChangeAspect="1"/>
          </p:cNvPicPr>
          <p:nvPr/>
        </p:nvPicPr>
        <p:blipFill>
          <a:blip r:embed="rId8"/>
          <a:stretch>
            <a:fillRect/>
          </a:stretch>
        </p:blipFill>
        <p:spPr>
          <a:xfrm>
            <a:off x="9637378" y="2132450"/>
            <a:ext cx="581106" cy="752580"/>
          </a:xfrm>
          <a:prstGeom prst="rect">
            <a:avLst/>
          </a:prstGeom>
        </p:spPr>
      </p:pic>
      <p:sp>
        <p:nvSpPr>
          <p:cNvPr id="44" name="CasellaDiTesto 43"/>
          <p:cNvSpPr txBox="1"/>
          <p:nvPr/>
        </p:nvSpPr>
        <p:spPr>
          <a:xfrm>
            <a:off x="1220065" y="3488461"/>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Enel Produzione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6" name="CasellaDiTesto 45"/>
          <p:cNvSpPr txBox="1"/>
          <p:nvPr/>
        </p:nvSpPr>
        <p:spPr>
          <a:xfrm>
            <a:off x="3774687" y="348846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Enel Produzione S.p.A.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7" name="CasellaDiTesto 46"/>
          <p:cNvSpPr txBox="1"/>
          <p:nvPr/>
        </p:nvSpPr>
        <p:spPr>
          <a:xfrm>
            <a:off x="6329309"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Italia</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CasellaDiTesto 49"/>
          <p:cNvSpPr txBox="1"/>
          <p:nvPr/>
        </p:nvSpPr>
        <p:spPr>
          <a:xfrm>
            <a:off x="1252300" y="3004811"/>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CLIENTE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1" name="CasellaDiTesto 50"/>
          <p:cNvSpPr txBox="1"/>
          <p:nvPr/>
        </p:nvSpPr>
        <p:spPr>
          <a:xfrm>
            <a:off x="3806921"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CONTRAENTE</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CasellaDiTesto 51"/>
          <p:cNvSpPr txBox="1"/>
          <p:nvPr/>
        </p:nvSpPr>
        <p:spPr>
          <a:xfrm>
            <a:off x="6361542" y="3004810"/>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LOCALITÀ</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0" name="CasellaDiTesto 39"/>
          <p:cNvSpPr txBox="1"/>
          <p:nvPr/>
        </p:nvSpPr>
        <p:spPr>
          <a:xfrm>
            <a:off x="8883931" y="3488463"/>
            <a:ext cx="20880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smtClean="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rPr>
              <a:t>Agosto 2015</a:t>
            </a:r>
            <a:endParaRPr lang="it-IT" sz="1200" dirty="0">
              <a:solidFill>
                <a:srgbClr val="5D5E6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8" name="CasellaDiTesto 57"/>
          <p:cNvSpPr txBox="1"/>
          <p:nvPr/>
        </p:nvSpPr>
        <p:spPr>
          <a:xfrm>
            <a:off x="8918631" y="3003953"/>
            <a:ext cx="2023535" cy="276999"/>
          </a:xfrm>
          <a:prstGeom prst="rect">
            <a:avLst/>
          </a:prstGeom>
          <a:noFill/>
        </p:spPr>
        <p:txBody>
          <a:bodyPr wrap="square" rtlCol="0">
            <a:spAutoFit/>
          </a:bodyPr>
          <a:lstStyle/>
          <a:p>
            <a:pPr algn="ctr"/>
            <a:r>
              <a:rPr lang="it-IT" sz="1200" dirty="0" smtClean="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rPr>
              <a:t>PERIODO</a:t>
            </a:r>
            <a:endParaRPr lang="it-IT" sz="1200" dirty="0">
              <a:solidFill>
                <a:srgbClr val="D85117"/>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7" name="Immagin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01" y="222188"/>
            <a:ext cx="1199299" cy="571095"/>
          </a:xfrm>
          <a:prstGeom prst="rect">
            <a:avLst/>
          </a:prstGeom>
        </p:spPr>
      </p:pic>
      <p:sp>
        <p:nvSpPr>
          <p:cNvPr id="57" name="Rettangolo 56"/>
          <p:cNvSpPr/>
          <p:nvPr/>
        </p:nvSpPr>
        <p:spPr>
          <a:xfrm>
            <a:off x="-1" y="1"/>
            <a:ext cx="12192001" cy="110068"/>
          </a:xfrm>
          <a:prstGeom prst="rect">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1" y="999068"/>
            <a:ext cx="12192000" cy="707886"/>
          </a:xfrm>
          <a:prstGeom prst="rect">
            <a:avLst/>
          </a:prstGeom>
          <a:noFill/>
        </p:spPr>
        <p:txBody>
          <a:bodyPr wrap="square" rtlCol="0">
            <a:spAutoFit/>
          </a:bodyPr>
          <a:lstStyle/>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CONDOTTA DN </a:t>
            </a:r>
            <a:r>
              <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400 (16") CENTRALE "FEDERICO II" BRINDISI NORD-BRINDISI SUD </a:t>
            </a:r>
            <a:endPar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r>
              <a:rPr lang="it-IT" sz="2000" b="1" dirty="0" smtClean="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rPr>
              <a:t>(LUNGHEZZA: 11500 METRI)</a:t>
            </a:r>
            <a:endParaRPr lang="it-IT" sz="2000" b="1" dirty="0">
              <a:solidFill>
                <a:srgbClr val="008081"/>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1" name="Connettore 1 60"/>
          <p:cNvCxnSpPr/>
          <p:nvPr/>
        </p:nvCxnSpPr>
        <p:spPr>
          <a:xfrm>
            <a:off x="5678700" y="1911120"/>
            <a:ext cx="834598" cy="1"/>
          </a:xfrm>
          <a:prstGeom prst="line">
            <a:avLst/>
          </a:prstGeom>
          <a:ln>
            <a:solidFill>
              <a:srgbClr val="008081"/>
            </a:solidFill>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6392337"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Ispezione</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6" name="CasellaDiTesto 75"/>
          <p:cNvSpPr txBox="1"/>
          <p:nvPr/>
        </p:nvSpPr>
        <p:spPr>
          <a:xfrm>
            <a:off x="7526871" y="321733"/>
            <a:ext cx="1075267" cy="276999"/>
          </a:xfrm>
          <a:prstGeom prst="rect">
            <a:avLst/>
          </a:prstGeom>
          <a:solidFill>
            <a:srgbClr val="D85117"/>
          </a:solidFill>
          <a:ln>
            <a:noFill/>
          </a:ln>
        </p:spPr>
        <p:txBody>
          <a:bodyPr wrap="square" rtlCol="0">
            <a:spAutoFit/>
          </a:bodyPr>
          <a:lstStyle/>
          <a:p>
            <a:pPr algn="ctr"/>
            <a:r>
              <a:rPr lang="it-IT" sz="12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Progetti</a:t>
            </a:r>
            <a:endParaRPr lang="it-IT" sz="1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CasellaDiTesto 76"/>
          <p:cNvSpPr txBox="1"/>
          <p:nvPr/>
        </p:nvSpPr>
        <p:spPr>
          <a:xfrm>
            <a:off x="8661405"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Clienti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8" name="CasellaDiTesto 77"/>
          <p:cNvSpPr txBox="1"/>
          <p:nvPr/>
        </p:nvSpPr>
        <p:spPr>
          <a:xfrm>
            <a:off x="9795939"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Certificazioni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9" name="Connettore 1 78"/>
          <p:cNvCxnSpPr/>
          <p:nvPr/>
        </p:nvCxnSpPr>
        <p:spPr>
          <a:xfrm>
            <a:off x="7493004"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a:off x="8627539"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9762073"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10930473"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Contatti</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3" name="Connettore 1 82"/>
          <p:cNvCxnSpPr/>
          <p:nvPr/>
        </p:nvCxnSpPr>
        <p:spPr>
          <a:xfrm>
            <a:off x="1089660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4" name="CasellaDiTesto 83"/>
          <p:cNvSpPr txBox="1"/>
          <p:nvPr/>
        </p:nvSpPr>
        <p:spPr>
          <a:xfrm>
            <a:off x="5257800" y="321733"/>
            <a:ext cx="1075267" cy="276999"/>
          </a:xfrm>
          <a:prstGeom prst="rect">
            <a:avLst/>
          </a:prstGeom>
          <a:noFill/>
          <a:ln>
            <a:noFill/>
          </a:ln>
        </p:spPr>
        <p:txBody>
          <a:bodyPr wrap="square" rtlCol="0">
            <a:spAutoFit/>
          </a:bodyPr>
          <a:lstStyle/>
          <a:p>
            <a:pPr algn="ctr"/>
            <a:r>
              <a:rPr lang="it-IT" sz="1200" dirty="0" smtClean="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rPr>
              <a:t>Azienda</a:t>
            </a:r>
            <a:endParaRPr lang="it-IT" sz="1200" dirty="0">
              <a:solidFill>
                <a:srgbClr val="00808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85" name="Connettore 1 84"/>
          <p:cNvCxnSpPr/>
          <p:nvPr/>
        </p:nvCxnSpPr>
        <p:spPr>
          <a:xfrm>
            <a:off x="6358467" y="355335"/>
            <a:ext cx="0" cy="2092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075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TotalTime>
  <Words>1456</Words>
  <Application>Microsoft Office PowerPoint</Application>
  <PresentationFormat>Widescreen</PresentationFormat>
  <Paragraphs>296</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Calibri Light</vt:lpstr>
      <vt:lpstr>Roboto Condensed Light</vt:lpstr>
      <vt:lpstr>Calibri</vt:lpstr>
      <vt:lpstr>Roboto Condensed</vt:lpstr>
      <vt:lpstr>Arial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C.I.I. Guatelli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Maccio</dc:creator>
  <cp:lastModifiedBy>Marco Maccio</cp:lastModifiedBy>
  <cp:revision>118</cp:revision>
  <dcterms:created xsi:type="dcterms:W3CDTF">2015-07-06T13:24:41Z</dcterms:created>
  <dcterms:modified xsi:type="dcterms:W3CDTF">2017-04-20T10:28:11Z</dcterms:modified>
</cp:coreProperties>
</file>