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5" r:id="rId4"/>
    <p:sldId id="277" r:id="rId5"/>
    <p:sldId id="290" r:id="rId6"/>
    <p:sldId id="279" r:id="rId7"/>
    <p:sldId id="280" r:id="rId8"/>
    <p:sldId id="281" r:id="rId9"/>
    <p:sldId id="291" r:id="rId10"/>
    <p:sldId id="266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12192000" cy="6858000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Roboto Condensed Light" panose="02000000000000000000" pitchFamily="2" charset="0"/>
      <p:regular r:id="rId22"/>
      <p:italic r:id="rId23"/>
    </p:embeddedFont>
    <p:embeddedFont>
      <p:font typeface="Roboto Condensed" panose="02000000000000000000" pitchFamily="2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5117"/>
    <a:srgbClr val="008081"/>
    <a:srgbClr val="E1E2E4"/>
    <a:srgbClr val="F0F0F0"/>
    <a:srgbClr val="F0E465"/>
    <a:srgbClr val="000000"/>
    <a:srgbClr val="FFFFFF"/>
    <a:srgbClr val="5D5E6A"/>
    <a:srgbClr val="43434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73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30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1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27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7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81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93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6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96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93E6-A680-495F-BB42-22CBA38539F7}" type="datetimeFigureOut">
              <a:rPr lang="it-IT" smtClean="0"/>
              <a:t>20/04/2017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92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93E6-A680-495F-BB42-22CBA38539F7}" type="datetimeFigureOut">
              <a:rPr lang="it-IT" smtClean="0"/>
              <a:t>20/04/2017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96999-0ECC-4A36-8FC1-901FEB5D6D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20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3.jpg"/><Relationship Id="rId7" Type="http://schemas.openxmlformats.org/officeDocument/2006/relationships/image" Target="../media/image37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4.jp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6.jpg"/><Relationship Id="rId7" Type="http://schemas.openxmlformats.org/officeDocument/2006/relationships/image" Target="../media/image37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7.jp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9.jpg"/><Relationship Id="rId7" Type="http://schemas.openxmlformats.org/officeDocument/2006/relationships/image" Target="../media/image37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0.jp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2.jpg"/><Relationship Id="rId7" Type="http://schemas.openxmlformats.org/officeDocument/2006/relationships/image" Target="../media/image37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3.jp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6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ecoil.it/inspection/mfl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ecoil.it/inspection/caliperpig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" y="2"/>
            <a:ext cx="12192001" cy="948267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147" y="114125"/>
            <a:ext cx="791999" cy="720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" y="5909735"/>
            <a:ext cx="12192001" cy="948267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24" name="CasellaDiTesto 23"/>
          <p:cNvSpPr txBox="1"/>
          <p:nvPr/>
        </p:nvSpPr>
        <p:spPr>
          <a:xfrm>
            <a:off x="-1" y="6275347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Сертифицированная компания </a:t>
            </a:r>
            <a:r>
              <a:rPr lang="it-IT" sz="10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ISO 9001:2008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4402662"/>
            <a:ext cx="12192000" cy="1392929"/>
          </a:xfrm>
        </p:spPr>
        <p:txBody>
          <a:bodyPr>
            <a:noAutofit/>
          </a:bodyPr>
          <a:lstStyle/>
          <a:p>
            <a:r>
              <a:rPr lang="az-Cyrl-AZ" sz="16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ЮРИДИЧЕСКИЙ АДРЕС</a:t>
            </a:r>
            <a:r>
              <a:rPr lang="it-IT" sz="1600" dirty="0" smtClean="0">
                <a:solidFill>
                  <a:srgbClr val="2C2C2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it-IT" sz="1600" dirty="0">
                <a:solidFill>
                  <a:srgbClr val="2C2C2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– </a:t>
            </a:r>
            <a:r>
              <a:rPr lang="az-Cyrl-AZ" sz="1600" dirty="0">
                <a:solidFill>
                  <a:srgbClr val="2C2C2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УЛ. БРЕССАНИ 4/В, 29017 ФИОРЕНЦУОЛА Д’АРДА, ИТАЛИЯ – ТЕЛЕФОН: +39.0321/784127</a:t>
            </a:r>
          </a:p>
          <a:p>
            <a:r>
              <a:rPr lang="az-Cyrl-AZ" sz="1600" dirty="0">
                <a:solidFill>
                  <a:srgbClr val="2C2C2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it-IT" sz="1600" dirty="0">
                <a:solidFill>
                  <a:srgbClr val="2C2C2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VIA BRESSANI 4/B, 29017 FIORENZUOLA D’ARDA (PC), ITALY</a:t>
            </a:r>
          </a:p>
          <a:p>
            <a:r>
              <a:rPr lang="az-Cyrl-AZ" sz="16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АДМИНИСТРАТИВНЫЙ АДРЕС</a:t>
            </a:r>
            <a:r>
              <a:rPr lang="it-IT" sz="1600" dirty="0" smtClean="0">
                <a:solidFill>
                  <a:srgbClr val="2C2C2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it-IT" sz="1600" dirty="0">
                <a:solidFill>
                  <a:srgbClr val="2C2C2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– </a:t>
            </a:r>
            <a:r>
              <a:rPr lang="az-Cyrl-AZ" sz="1600" dirty="0">
                <a:solidFill>
                  <a:srgbClr val="2C2C2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УЛ. ФЕРРАРИС 13, 43036 ФИДЕНЦА, ИТАЛИЯ – ТЕЛЕФОН: +39.0524/530259 – ФАКС: +39.0524/530142 </a:t>
            </a:r>
          </a:p>
          <a:p>
            <a:r>
              <a:rPr lang="it-IT" sz="1600" dirty="0">
                <a:solidFill>
                  <a:srgbClr val="2C2C2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VIA G. FERRARIS 13, 43036 FIDENZA (PR), ITALY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81002" y="6214534"/>
            <a:ext cx="234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info@trecoil.it</a:t>
            </a:r>
            <a:endParaRPr lang="it-IT" dirty="0">
              <a:solidFill>
                <a:srgbClr val="00808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468324" y="6214534"/>
            <a:ext cx="234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www.trecoil.it</a:t>
            </a:r>
            <a:endParaRPr lang="it-IT" dirty="0">
              <a:solidFill>
                <a:srgbClr val="00808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665" y="57866"/>
            <a:ext cx="460665" cy="83252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765" y="1590262"/>
            <a:ext cx="5434468" cy="258633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3228" y="57866"/>
            <a:ext cx="462515" cy="83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515" y="2132450"/>
            <a:ext cx="581106" cy="7525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136" y="2115422"/>
            <a:ext cx="581106" cy="7525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757" y="2123983"/>
            <a:ext cx="581106" cy="75258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378" y="2132450"/>
            <a:ext cx="581106" cy="75258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4310961"/>
            <a:ext cx="3524250" cy="19145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97" y="4310961"/>
            <a:ext cx="3524250" cy="1914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61" y="4310962"/>
            <a:ext cx="3524250" cy="1914525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1220065" y="3488461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S.A.L.P. S.p.A. - I.CO.P. S.p.A.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3774687" y="348846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SNAM Rete Gas S.p.A.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6329309" y="3488463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err="1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Italy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1252300" y="3004811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КЛИЕНТ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3806921" y="3004810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КОНТРАГЕНТ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6361542" y="3004810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МЕСТОНАХОЖДЕНИЕ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8883931" y="3488463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en-US" sz="1200" dirty="0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May 2015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8918631" y="3003953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СРОКИ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8"/>
            <a:ext cx="1199299" cy="571095"/>
          </a:xfrm>
          <a:prstGeom prst="rect">
            <a:avLst/>
          </a:prstGeom>
        </p:spPr>
      </p:pic>
      <p:sp>
        <p:nvSpPr>
          <p:cNvPr id="57" name="Rettangolo 56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1" y="999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ГАЗОПРОВОД </a:t>
            </a:r>
            <a:r>
              <a:rPr lang="it-IT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DN 1400 (56") ZIMELLA-CERVIGNANO, DP 75 BAR </a:t>
            </a:r>
          </a:p>
          <a:p>
            <a:pPr algn="ctr"/>
            <a:r>
              <a:rPr lang="az-Cyrl-AZ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УЧАСТОК 1</a:t>
            </a:r>
          </a:p>
        </p:txBody>
      </p:sp>
      <p:cxnSp>
        <p:nvCxnSpPr>
          <p:cNvPr id="61" name="Connettore 1 60"/>
          <p:cNvCxnSpPr/>
          <p:nvPr/>
        </p:nvCxnSpPr>
        <p:spPr>
          <a:xfrm>
            <a:off x="5678700" y="1911120"/>
            <a:ext cx="834598" cy="1"/>
          </a:xfrm>
          <a:prstGeom prst="line">
            <a:avLst/>
          </a:prstGeom>
          <a:ln>
            <a:solidFill>
              <a:srgbClr val="00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sellaDiTesto 74"/>
          <p:cNvSpPr txBox="1"/>
          <p:nvPr/>
        </p:nvSpPr>
        <p:spPr>
          <a:xfrm>
            <a:off x="6392337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76" name="CasellaDiTesto 75"/>
          <p:cNvSpPr txBox="1"/>
          <p:nvPr/>
        </p:nvSpPr>
        <p:spPr>
          <a:xfrm>
            <a:off x="7526871" y="321733"/>
            <a:ext cx="1075267" cy="261610"/>
          </a:xfrm>
          <a:prstGeom prst="rect">
            <a:avLst/>
          </a:prstGeom>
          <a:solidFill>
            <a:srgbClr val="D851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Проекты</a:t>
            </a:r>
            <a:endParaRPr lang="it-IT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77" name="CasellaDiTesto 76"/>
          <p:cNvSpPr txBox="1"/>
          <p:nvPr/>
        </p:nvSpPr>
        <p:spPr>
          <a:xfrm>
            <a:off x="8661405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Клиенты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9795939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Сертификации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79" name="Connettore 1 78"/>
          <p:cNvCxnSpPr/>
          <p:nvPr/>
        </p:nvCxnSpPr>
        <p:spPr>
          <a:xfrm>
            <a:off x="7493004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>
            <a:off x="8627539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9762073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sellaDiTesto 81"/>
          <p:cNvSpPr txBox="1"/>
          <p:nvPr/>
        </p:nvSpPr>
        <p:spPr>
          <a:xfrm>
            <a:off x="10930473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Контакты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83" name="Connettore 1 82"/>
          <p:cNvCxnSpPr/>
          <p:nvPr/>
        </p:nvCxnSpPr>
        <p:spPr>
          <a:xfrm>
            <a:off x="1089660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5257800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Компания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85" name="Connettore 1 84"/>
          <p:cNvCxnSpPr/>
          <p:nvPr/>
        </p:nvCxnSpPr>
        <p:spPr>
          <a:xfrm>
            <a:off x="635846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5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4310960"/>
            <a:ext cx="3524250" cy="19145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97" y="4310579"/>
            <a:ext cx="3524250" cy="19145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60" y="4310961"/>
            <a:ext cx="3524250" cy="19145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515" y="2132450"/>
            <a:ext cx="581106" cy="7525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136" y="2115422"/>
            <a:ext cx="581106" cy="7525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2757" y="2123983"/>
            <a:ext cx="581106" cy="75258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7378" y="2132450"/>
            <a:ext cx="581106" cy="752580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1220065" y="3488461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Bonatti S.p.A.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3774687" y="348846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SNAM Rete Gas S.p.A.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6329309" y="3488463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err="1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Italy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1252300" y="3004811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КЛИЕНТ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3806921" y="3004810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КОНТРАГЕНТ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6361542" y="3004810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МЕСТОНАХОЖДЕНИЕ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8883931" y="3488463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en-US" sz="1200" dirty="0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October 2014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8918631" y="3003953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СРОКИ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8"/>
            <a:ext cx="1199299" cy="571095"/>
          </a:xfrm>
          <a:prstGeom prst="rect">
            <a:avLst/>
          </a:prstGeom>
        </p:spPr>
      </p:pic>
      <p:sp>
        <p:nvSpPr>
          <p:cNvPr id="57" name="Rettangolo 56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1" y="999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ГАЗОПРОВОД </a:t>
            </a:r>
            <a:r>
              <a:rPr lang="it-IT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DN 1400 (56") ZIMELLA-CERVIGNANO, DP 75 BAR </a:t>
            </a:r>
          </a:p>
          <a:p>
            <a:pPr algn="ctr"/>
            <a:r>
              <a:rPr lang="az-Cyrl-AZ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УЧАСТКИ 9, 10 &amp; 11</a:t>
            </a:r>
          </a:p>
        </p:txBody>
      </p:sp>
      <p:cxnSp>
        <p:nvCxnSpPr>
          <p:cNvPr id="61" name="Connettore 1 60"/>
          <p:cNvCxnSpPr/>
          <p:nvPr/>
        </p:nvCxnSpPr>
        <p:spPr>
          <a:xfrm>
            <a:off x="5678700" y="1911120"/>
            <a:ext cx="834598" cy="1"/>
          </a:xfrm>
          <a:prstGeom prst="line">
            <a:avLst/>
          </a:prstGeom>
          <a:ln>
            <a:solidFill>
              <a:srgbClr val="00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6392337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526871" y="321733"/>
            <a:ext cx="1075267" cy="261610"/>
          </a:xfrm>
          <a:prstGeom prst="rect">
            <a:avLst/>
          </a:prstGeom>
          <a:solidFill>
            <a:srgbClr val="D851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Проекты</a:t>
            </a:r>
            <a:endParaRPr lang="it-IT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8661405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Клиенты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9795939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Сертификации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7493004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8627539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9762073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10930473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Контакты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56" name="Connettore 1 55"/>
          <p:cNvCxnSpPr/>
          <p:nvPr/>
        </p:nvCxnSpPr>
        <p:spPr>
          <a:xfrm>
            <a:off x="1089660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5257800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Компания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62" name="Connettore 1 61"/>
          <p:cNvCxnSpPr/>
          <p:nvPr/>
        </p:nvCxnSpPr>
        <p:spPr>
          <a:xfrm>
            <a:off x="635846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3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2" y="4310959"/>
            <a:ext cx="3524250" cy="19145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97" y="4310579"/>
            <a:ext cx="3524250" cy="19145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60" y="4310960"/>
            <a:ext cx="3524250" cy="19145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515" y="2132450"/>
            <a:ext cx="581106" cy="7525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136" y="2115422"/>
            <a:ext cx="581106" cy="7525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2757" y="2123983"/>
            <a:ext cx="581106" cy="75258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7378" y="2132450"/>
            <a:ext cx="581106" cy="752580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1220065" y="3488461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Edison Energia S.p.A.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3774687" y="348846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---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6329309" y="3488463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err="1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Italy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1252300" y="3004811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КЛИЕНТ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3806921" y="3004810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КОНТРАГЕНТ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6361542" y="3004810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МЕСТОНАХОЖДЕНИЕ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8883931" y="3488463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en-US" sz="1200" dirty="0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August 2014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8918631" y="3003953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СРОКИ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8"/>
            <a:ext cx="1199299" cy="571095"/>
          </a:xfrm>
          <a:prstGeom prst="rect">
            <a:avLst/>
          </a:prstGeom>
        </p:spPr>
      </p:pic>
      <p:sp>
        <p:nvSpPr>
          <p:cNvPr id="57" name="Rettangolo 56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1" y="999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НЕФТЕПРОВОД </a:t>
            </a:r>
            <a:r>
              <a:rPr lang="en-US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DN 400 (16")</a:t>
            </a:r>
          </a:p>
          <a:p>
            <a:pPr algn="ctr"/>
            <a:r>
              <a:rPr lang="az-Cyrl-AZ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ИЗ ГОНАРСА (</a:t>
            </a:r>
            <a:r>
              <a:rPr lang="en-US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GONARS) </a:t>
            </a:r>
            <a:r>
              <a:rPr lang="az-Cyrl-AZ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ТОРВИСКОЗУ (</a:t>
            </a:r>
            <a:r>
              <a:rPr lang="en-US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TORVISCOSA)</a:t>
            </a:r>
          </a:p>
        </p:txBody>
      </p:sp>
      <p:cxnSp>
        <p:nvCxnSpPr>
          <p:cNvPr id="61" name="Connettore 1 60"/>
          <p:cNvCxnSpPr/>
          <p:nvPr/>
        </p:nvCxnSpPr>
        <p:spPr>
          <a:xfrm>
            <a:off x="5678700" y="1911120"/>
            <a:ext cx="834598" cy="1"/>
          </a:xfrm>
          <a:prstGeom prst="line">
            <a:avLst/>
          </a:prstGeom>
          <a:ln>
            <a:solidFill>
              <a:srgbClr val="00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6392337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526871" y="321733"/>
            <a:ext cx="1075267" cy="261610"/>
          </a:xfrm>
          <a:prstGeom prst="rect">
            <a:avLst/>
          </a:prstGeom>
          <a:solidFill>
            <a:srgbClr val="D851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Проекты</a:t>
            </a:r>
            <a:endParaRPr lang="it-IT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8661405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Клиенты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9795939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Сертификации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7493004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8627539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9762073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10930473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Контакты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56" name="Connettore 1 55"/>
          <p:cNvCxnSpPr/>
          <p:nvPr/>
        </p:nvCxnSpPr>
        <p:spPr>
          <a:xfrm>
            <a:off x="1089660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5257800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Компания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62" name="Connettore 1 61"/>
          <p:cNvCxnSpPr/>
          <p:nvPr/>
        </p:nvCxnSpPr>
        <p:spPr>
          <a:xfrm>
            <a:off x="635846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4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7" y="4308763"/>
            <a:ext cx="3524250" cy="19145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97" y="4308762"/>
            <a:ext cx="3524250" cy="19145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47" y="4310961"/>
            <a:ext cx="3524250" cy="19145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515" y="2132450"/>
            <a:ext cx="581106" cy="7525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136" y="2115422"/>
            <a:ext cx="581106" cy="7525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2757" y="2123983"/>
            <a:ext cx="581106" cy="75258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7378" y="2132450"/>
            <a:ext cx="581106" cy="752580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1220065" y="3488461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err="1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Hitaş</a:t>
            </a:r>
            <a:r>
              <a:rPr lang="it-IT" sz="1200" dirty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it-IT" sz="1200" dirty="0" err="1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İnş</a:t>
            </a:r>
            <a:r>
              <a:rPr lang="it-IT" sz="1200" dirty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. ve Tic. Ltd. </a:t>
            </a:r>
            <a:r>
              <a:rPr lang="it-IT" sz="1200" dirty="0" err="1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Şti</a:t>
            </a:r>
            <a:r>
              <a:rPr lang="it-IT" sz="1200" dirty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.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3492931" y="3488461"/>
            <a:ext cx="26515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BOTAŞ - </a:t>
            </a:r>
            <a:r>
              <a:rPr lang="it-IT" sz="1200" dirty="0" err="1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Petroleum</a:t>
            </a:r>
            <a:r>
              <a:rPr lang="it-IT" sz="1200" dirty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Pipeline Corporation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6329309" y="3488463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err="1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Turkey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1252300" y="3004811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КЛИЕНТ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3806921" y="3004810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КОНТРАГЕНТ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6361542" y="3004810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МЕСТОНАХОЖДЕНИЕ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8883931" y="3488463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en-US" sz="1200" dirty="0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October-November 2013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8918631" y="3003953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СРОКИ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8"/>
            <a:ext cx="1199299" cy="571095"/>
          </a:xfrm>
          <a:prstGeom prst="rect">
            <a:avLst/>
          </a:prstGeom>
        </p:spPr>
      </p:pic>
      <p:sp>
        <p:nvSpPr>
          <p:cNvPr id="57" name="Rettangolo 56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1" y="999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СТРОИТЕЛЬНЫЙ ПРОЕКТ ГАЗОПРОВОДА BOTAŞ</a:t>
            </a:r>
          </a:p>
          <a:p>
            <a:pPr algn="ctr"/>
            <a:r>
              <a:rPr lang="ru-RU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ИЗ САКАРЬИ (SAKARYA) В КАРАСУ (KARASU)</a:t>
            </a:r>
          </a:p>
        </p:txBody>
      </p:sp>
      <p:cxnSp>
        <p:nvCxnSpPr>
          <p:cNvPr id="61" name="Connettore 1 60"/>
          <p:cNvCxnSpPr/>
          <p:nvPr/>
        </p:nvCxnSpPr>
        <p:spPr>
          <a:xfrm>
            <a:off x="5678700" y="1911120"/>
            <a:ext cx="834598" cy="1"/>
          </a:xfrm>
          <a:prstGeom prst="line">
            <a:avLst/>
          </a:prstGeom>
          <a:ln>
            <a:solidFill>
              <a:srgbClr val="00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6392337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526871" y="321733"/>
            <a:ext cx="1075267" cy="261610"/>
          </a:xfrm>
          <a:prstGeom prst="rect">
            <a:avLst/>
          </a:prstGeom>
          <a:solidFill>
            <a:srgbClr val="D851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Проекты</a:t>
            </a:r>
            <a:endParaRPr lang="it-IT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8661405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Клиенты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9795939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Сертификации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7493004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8627539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9762073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10930473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Контакты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56" name="Connettore 1 55"/>
          <p:cNvCxnSpPr/>
          <p:nvPr/>
        </p:nvCxnSpPr>
        <p:spPr>
          <a:xfrm>
            <a:off x="1089660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5257800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Компания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62" name="Connettore 1 61"/>
          <p:cNvCxnSpPr/>
          <p:nvPr/>
        </p:nvCxnSpPr>
        <p:spPr>
          <a:xfrm>
            <a:off x="635846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8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3" y="4310961"/>
            <a:ext cx="3524250" cy="19145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96" y="4310960"/>
            <a:ext cx="3524250" cy="19145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60" y="4310961"/>
            <a:ext cx="3524250" cy="19145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515" y="2132450"/>
            <a:ext cx="581106" cy="7525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136" y="2115422"/>
            <a:ext cx="581106" cy="7525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2757" y="2123983"/>
            <a:ext cx="581106" cy="75258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7378" y="2132450"/>
            <a:ext cx="581106" cy="752580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1220065" y="3488461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Romana Costruzioni S.p.A</a:t>
            </a:r>
            <a:r>
              <a:rPr lang="it-IT" sz="1200" dirty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.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3774687" y="348846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SGI S.p.A.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6329309" y="3488463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err="1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Italy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1252300" y="3004811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КЛИЕНТ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3806921" y="3004810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КОНТРАГЕНТ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6361542" y="3004810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МЕСТОНАХОЖДЕНИЕ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8883931" y="3488463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en-US" sz="1200" dirty="0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November 2012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8918631" y="3003953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СРОКИ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8"/>
            <a:ext cx="1199299" cy="571095"/>
          </a:xfrm>
          <a:prstGeom prst="rect">
            <a:avLst/>
          </a:prstGeom>
        </p:spPr>
      </p:pic>
      <p:sp>
        <p:nvSpPr>
          <p:cNvPr id="57" name="Rettangolo 56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1" y="999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ГАЗОПРОВОД DN 12" ИЗ ЛАРИНО (LARINO) В КЬЕУТИ (CHIEUTI) (ПРОТЯЖЕННОСТЬ: 46357 МЕТРОВ)</a:t>
            </a:r>
          </a:p>
          <a:p>
            <a:pPr algn="ctr"/>
            <a:r>
              <a:rPr lang="ru-RU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УЧАСТОК 1 &amp; 2</a:t>
            </a:r>
          </a:p>
        </p:txBody>
      </p:sp>
      <p:cxnSp>
        <p:nvCxnSpPr>
          <p:cNvPr id="61" name="Connettore 1 60"/>
          <p:cNvCxnSpPr/>
          <p:nvPr/>
        </p:nvCxnSpPr>
        <p:spPr>
          <a:xfrm>
            <a:off x="5678700" y="1911120"/>
            <a:ext cx="834598" cy="1"/>
          </a:xfrm>
          <a:prstGeom prst="line">
            <a:avLst/>
          </a:prstGeom>
          <a:ln>
            <a:solidFill>
              <a:srgbClr val="00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6392337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526871" y="321733"/>
            <a:ext cx="1075267" cy="261610"/>
          </a:xfrm>
          <a:prstGeom prst="rect">
            <a:avLst/>
          </a:prstGeom>
          <a:solidFill>
            <a:srgbClr val="D851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Проекты</a:t>
            </a:r>
            <a:endParaRPr lang="it-IT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8661405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Клиенты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9795939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Сертификации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7493004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8627539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9762073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10930473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Контакты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56" name="Connettore 1 55"/>
          <p:cNvCxnSpPr/>
          <p:nvPr/>
        </p:nvCxnSpPr>
        <p:spPr>
          <a:xfrm>
            <a:off x="1089660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5257800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Company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62" name="Connettore 1 61"/>
          <p:cNvCxnSpPr/>
          <p:nvPr/>
        </p:nvCxnSpPr>
        <p:spPr>
          <a:xfrm>
            <a:off x="635846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НАШИ ОСНОВНЫЕ КЛИЕНТЫ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5678700" y="1555516"/>
            <a:ext cx="834598" cy="1"/>
          </a:xfrm>
          <a:prstGeom prst="line">
            <a:avLst/>
          </a:prstGeom>
          <a:ln>
            <a:solidFill>
              <a:srgbClr val="00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8"/>
            <a:ext cx="1199299" cy="57109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392337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526871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Проекты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8661405" y="321733"/>
            <a:ext cx="1075267" cy="261610"/>
          </a:xfrm>
          <a:prstGeom prst="rect">
            <a:avLst/>
          </a:prstGeom>
          <a:solidFill>
            <a:srgbClr val="D851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Клиенты</a:t>
            </a:r>
            <a:endParaRPr lang="it-IT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9795939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Сертификации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7493004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8627539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9762073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10930473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Контакты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41" name="Connettore 1 40"/>
          <p:cNvCxnSpPr/>
          <p:nvPr/>
        </p:nvCxnSpPr>
        <p:spPr>
          <a:xfrm>
            <a:off x="1089660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5257800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Компания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43" name="Connettore 1 42"/>
          <p:cNvCxnSpPr/>
          <p:nvPr/>
        </p:nvCxnSpPr>
        <p:spPr>
          <a:xfrm>
            <a:off x="635846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69" y="1750421"/>
            <a:ext cx="1019317" cy="132416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227" y="1749349"/>
            <a:ext cx="1019317" cy="132416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455" y="1749349"/>
            <a:ext cx="1019317" cy="132416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341" y="1749349"/>
            <a:ext cx="1019317" cy="132416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0113" y="1749349"/>
            <a:ext cx="1019317" cy="132416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2569" y="3425824"/>
            <a:ext cx="1019317" cy="132416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4455" y="3423680"/>
            <a:ext cx="1019317" cy="132416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6341" y="3423680"/>
            <a:ext cx="1019317" cy="132416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8227" y="3423680"/>
            <a:ext cx="1019317" cy="132416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0112" y="3423680"/>
            <a:ext cx="1019317" cy="132416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2946" y="5101227"/>
            <a:ext cx="1019317" cy="132416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65209" y="5098011"/>
            <a:ext cx="1019317" cy="1324160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7472" y="5098011"/>
            <a:ext cx="1019317" cy="1324160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49735" y="5098011"/>
            <a:ext cx="1019317" cy="1324160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603707" y="3113075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SICILSALDO S.P.A. </a:t>
            </a:r>
            <a:endParaRPr lang="en-US" sz="1000" b="1" dirty="0">
              <a:solidFill>
                <a:srgbClr val="D85117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2805592" y="3113074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NUOVA GHIZZONI S.P.A. 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5007479" y="3113074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CO.GE.CA. &amp; C. S.P.A. 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7209366" y="3109600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BONATTI S.P.A.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9408209" y="3109844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S.A.L.P. S.P.A. 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616131" y="4781708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SICIM S.P.A. </a:t>
            </a:r>
            <a:endParaRPr lang="en-US" sz="1000" b="1" dirty="0">
              <a:solidFill>
                <a:srgbClr val="D85117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2780747" y="4779564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ROMANA COSTRUZIONI S.P.A. 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5007479" y="4779206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S.I.C.CO. S.R.L. 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7209365" y="4779205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HITAŞ İNŞ. VE TIC. LTD. ŞTI.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9408209" y="4779205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NACAP 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1044084" y="6464281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EDISON S.P.A. 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3686347" y="6464281"/>
            <a:ext cx="21770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BOTAŞ - PETROLEUM PIPELINE CORPORATION 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6328610" y="6462437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C.I.I. GUATELLI S.P.A. 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8970873" y="6462436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TECHFEM S.P.A. </a:t>
            </a:r>
          </a:p>
        </p:txBody>
      </p:sp>
    </p:spTree>
    <p:extLst>
      <p:ext uri="{BB962C8B-B14F-4D97-AF65-F5344CB8AC3E}">
        <p14:creationId xmlns:p14="http://schemas.microsoft.com/office/powerpoint/2010/main" val="35764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ГАРАНТИЯ КАЧЕСТВА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5678700" y="1555516"/>
            <a:ext cx="834598" cy="1"/>
          </a:xfrm>
          <a:prstGeom prst="line">
            <a:avLst/>
          </a:prstGeom>
          <a:ln>
            <a:solidFill>
              <a:srgbClr val="00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8"/>
            <a:ext cx="1199299" cy="57109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580468" y="2106538"/>
            <a:ext cx="68066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AENOR</a:t>
            </a:r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является основателем и членом IQNet (Международная ассоциация по сертификации), крупнейшей международной ассоциации по сертификации систем управления.</a:t>
            </a:r>
          </a:p>
          <a:p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 </a:t>
            </a:r>
          </a:p>
          <a:p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Наряду с сертификатами и знаками систем управления AENOR также выдает </a:t>
            </a:r>
            <a:r>
              <a:rPr lang="ru-RU" sz="12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сертификат</a:t>
            </a:r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ru-RU" sz="12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IQNet</a:t>
            </a:r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, являющийся единой сертификацией, широко признаваемой и уважаемой на всех международных рынках.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580468" y="1777074"/>
            <a:ext cx="68066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z-Cyrl-AZ" sz="1200" b="1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СЕРТИФИКАЦИЯ КАЧЕСТВА </a:t>
            </a:r>
            <a:r>
              <a:rPr lang="en-US" sz="1200" b="1" dirty="0" smtClean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– ISO 9001</a:t>
            </a:r>
            <a:endParaRPr lang="it-IT" sz="1200" b="1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92337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526871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Проекты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8661405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Клиенты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9795939" y="321733"/>
            <a:ext cx="1075267" cy="261610"/>
          </a:xfrm>
          <a:prstGeom prst="rect">
            <a:avLst/>
          </a:prstGeom>
          <a:solidFill>
            <a:srgbClr val="D851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Сертификации</a:t>
            </a:r>
            <a:endParaRPr lang="it-IT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7493004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8627539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9762073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10930473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Контакты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41" name="Connettore 1 40"/>
          <p:cNvCxnSpPr/>
          <p:nvPr/>
        </p:nvCxnSpPr>
        <p:spPr>
          <a:xfrm>
            <a:off x="1089660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5257800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Компания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43" name="Connettore 1 42"/>
          <p:cNvCxnSpPr/>
          <p:nvPr/>
        </p:nvCxnSpPr>
        <p:spPr>
          <a:xfrm>
            <a:off x="635846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73" y="2107658"/>
            <a:ext cx="1571844" cy="142894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5" y="1750421"/>
            <a:ext cx="1190791" cy="2143424"/>
          </a:xfrm>
          <a:prstGeom prst="rect">
            <a:avLst/>
          </a:prstGeom>
        </p:spPr>
      </p:pic>
      <p:pic>
        <p:nvPicPr>
          <p:cNvPr id="21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91" y="3648604"/>
            <a:ext cx="1966376" cy="2778472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007" y="3648604"/>
            <a:ext cx="1967330" cy="2778473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5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КОНТАКТНАЯ ИНФОРМАЦИЯ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5678700" y="1555516"/>
            <a:ext cx="834598" cy="1"/>
          </a:xfrm>
          <a:prstGeom prst="line">
            <a:avLst/>
          </a:prstGeom>
          <a:ln>
            <a:solidFill>
              <a:srgbClr val="00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8"/>
            <a:ext cx="1199299" cy="571095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3505200" y="1956568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Via Galileo Ferraris 13, 43036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Fidenza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(PR), </a:t>
            </a:r>
            <a:r>
              <a:rPr lang="az-Cyrl-AZ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Италия</a:t>
            </a:r>
            <a:r>
              <a:rPr lang="en-US" sz="1200" dirty="0" smtClean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endParaRPr lang="en-US" sz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algn="ctr"/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+</a:t>
            </a:r>
            <a:r>
              <a:rPr lang="en-US" sz="1200" dirty="0" smtClean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39.0524/530259                  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+39.0524/530142 </a:t>
            </a:r>
            <a:endParaRPr lang="it-IT" sz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505200" y="1679569"/>
            <a:ext cx="5181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2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АДМИНИСТРАТИВНЫЙ АДРЕС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392337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526871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Проекты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8661405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Клиенты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9795939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Сертификации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7493004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8627539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9762073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10930473" y="321733"/>
            <a:ext cx="1075267" cy="261610"/>
          </a:xfrm>
          <a:prstGeom prst="rect">
            <a:avLst/>
          </a:prstGeom>
          <a:solidFill>
            <a:srgbClr val="D851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Контакты</a:t>
            </a:r>
            <a:endParaRPr lang="it-IT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41" name="Connettore 1 40"/>
          <p:cNvCxnSpPr/>
          <p:nvPr/>
        </p:nvCxnSpPr>
        <p:spPr>
          <a:xfrm>
            <a:off x="1089660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5257800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Компания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43" name="Connettore 1 42"/>
          <p:cNvCxnSpPr/>
          <p:nvPr/>
        </p:nvCxnSpPr>
        <p:spPr>
          <a:xfrm>
            <a:off x="635846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18" y="2935754"/>
            <a:ext cx="9935962" cy="294363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037" y="2197364"/>
            <a:ext cx="181000" cy="1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179" y="2168785"/>
            <a:ext cx="238158" cy="238158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3505200" y="2618886"/>
            <a:ext cx="5181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2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ЮРИДИЧЕСКИЙ АДРЕС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200" y="6046752"/>
            <a:ext cx="628738" cy="50489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3836" y="5961014"/>
            <a:ext cx="666843" cy="67636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3980" y="5932434"/>
            <a:ext cx="476316" cy="733527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2033626" y="6160697"/>
            <a:ext cx="26446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INFO@TRECOIL.IT</a:t>
            </a:r>
            <a:endParaRPr lang="it-IT" sz="1200" b="1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719367" y="6160697"/>
            <a:ext cx="26446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+39.0321/784127</a:t>
            </a:r>
            <a:endParaRPr lang="it-IT" sz="1200" b="1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8898984" y="5979549"/>
            <a:ext cx="264461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VIA BRESSANI 4/B </a:t>
            </a:r>
          </a:p>
          <a:p>
            <a:r>
              <a:rPr lang="it-IT" sz="1200" b="1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29017 FIORENZUOLA D'ARDA (PC) </a:t>
            </a:r>
          </a:p>
          <a:p>
            <a:r>
              <a:rPr lang="az-Cyrl-AZ" sz="1200" b="1" cap="all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Италия</a:t>
            </a:r>
            <a:endParaRPr lang="it-IT" sz="1200" b="1" cap="all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" y="2"/>
            <a:ext cx="12192001" cy="948267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147" y="114125"/>
            <a:ext cx="791999" cy="720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" y="5909735"/>
            <a:ext cx="12192001" cy="948267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-1" y="6275347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Сертифицированная компания </a:t>
            </a:r>
            <a:r>
              <a:rPr lang="it-IT" sz="10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ISO 9001:2008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81002" y="6214534"/>
            <a:ext cx="234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info@trecoil.it</a:t>
            </a:r>
            <a:endParaRPr lang="it-IT" dirty="0">
              <a:solidFill>
                <a:srgbClr val="00808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468324" y="6214534"/>
            <a:ext cx="234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www.trecoil.it</a:t>
            </a:r>
            <a:endParaRPr lang="it-IT" dirty="0">
              <a:solidFill>
                <a:srgbClr val="00808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665" y="57866"/>
            <a:ext cx="460665" cy="83252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765" y="1590262"/>
            <a:ext cx="5434468" cy="258633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3228" y="57866"/>
            <a:ext cx="462515" cy="832527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1535833" y="5659181"/>
            <a:ext cx="63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 smtClean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v1.4</a:t>
            </a:r>
            <a:endParaRPr lang="it-IT" sz="900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5" name="Sottotitolo 2"/>
          <p:cNvSpPr txBox="1">
            <a:spLocks/>
          </p:cNvSpPr>
          <p:nvPr/>
        </p:nvSpPr>
        <p:spPr>
          <a:xfrm>
            <a:off x="1" y="4402662"/>
            <a:ext cx="12192000" cy="1392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Cyrl-AZ" sz="1600" smtClean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ЮРИДИЧЕСКИЙ АДРЕС</a:t>
            </a:r>
            <a:r>
              <a:rPr lang="it-IT" sz="1600" smtClean="0">
                <a:solidFill>
                  <a:srgbClr val="2C2C2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– </a:t>
            </a:r>
            <a:r>
              <a:rPr lang="az-Cyrl-AZ" sz="1600" smtClean="0">
                <a:solidFill>
                  <a:srgbClr val="2C2C2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УЛ. БРЕССАНИ 4/В, 29017 ФИОРЕНЦУОЛА Д’АРДА, ИТАЛИЯ – ТЕЛЕФОН: +39.0321/784127</a:t>
            </a:r>
          </a:p>
          <a:p>
            <a:r>
              <a:rPr lang="az-Cyrl-AZ" sz="1600" smtClean="0">
                <a:solidFill>
                  <a:srgbClr val="2C2C2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it-IT" sz="1600" smtClean="0">
                <a:solidFill>
                  <a:srgbClr val="2C2C2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VIA BRESSANI 4/B, 29017 FIORENZUOLA D’ARDA (PC), ITALY</a:t>
            </a:r>
          </a:p>
          <a:p>
            <a:r>
              <a:rPr lang="az-Cyrl-AZ" sz="1600" smtClean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АДМИНИСТРАТИВНЫЙ АДРЕС</a:t>
            </a:r>
            <a:r>
              <a:rPr lang="it-IT" sz="1600" smtClean="0">
                <a:solidFill>
                  <a:srgbClr val="2C2C2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– </a:t>
            </a:r>
            <a:r>
              <a:rPr lang="az-Cyrl-AZ" sz="1600" smtClean="0">
                <a:solidFill>
                  <a:srgbClr val="2C2C2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УЛ. ФЕРРАРИС 13, 43036 ФИДЕНЦА, ИТАЛИЯ – ТЕЛЕФОН: +39.0524/530259 – ФАКС: +39.0524/530142 </a:t>
            </a:r>
          </a:p>
          <a:p>
            <a:r>
              <a:rPr lang="it-IT" sz="1600" smtClean="0">
                <a:solidFill>
                  <a:srgbClr val="2C2C2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VIA G. FERRARIS 13, 43036 FIDENZA (PR), ITALY</a:t>
            </a:r>
            <a:endParaRPr lang="it-IT" sz="1600" dirty="0">
              <a:solidFill>
                <a:srgbClr val="2C2C2C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44" y="1750772"/>
            <a:ext cx="5148000" cy="260109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TRECOIL S.R.L.</a:t>
            </a:r>
            <a:endParaRPr lang="it-IT" sz="2000" b="1" dirty="0">
              <a:solidFill>
                <a:srgbClr val="00808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5678700" y="1555516"/>
            <a:ext cx="834598" cy="1"/>
          </a:xfrm>
          <a:prstGeom prst="line">
            <a:avLst/>
          </a:prstGeom>
          <a:ln>
            <a:solidFill>
              <a:srgbClr val="00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8"/>
            <a:ext cx="1199299" cy="57109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77050" y="4978380"/>
            <a:ext cx="5181600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Trecoil S.r.l. </a:t>
            </a:r>
            <a:r>
              <a:rPr lang="ru-RU" sz="11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проводит </a:t>
            </a:r>
            <a:r>
              <a:rPr lang="ru-RU" sz="11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 внутренней геометрии </a:t>
            </a:r>
            <a:r>
              <a:rPr lang="ru-RU" sz="11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 </a:t>
            </a:r>
            <a:r>
              <a:rPr lang="ru-RU" sz="11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тестирование трубопроводов</a:t>
            </a:r>
            <a:r>
              <a:rPr lang="ru-RU" sz="11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для ключевых клиентов на рынке нефти и газа, а также тренинги по контролю за качеством, безопасностью и в сфере охраны окружающей среды</a:t>
            </a:r>
            <a:r>
              <a:rPr lang="ru-RU" sz="1100" dirty="0" smtClean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.</a:t>
            </a:r>
            <a:endParaRPr lang="ru-RU" sz="1100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algn="ctr"/>
            <a:r>
              <a:rPr lang="ru-RU" sz="11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Наша команда – это опытные и подготовленные специалисты, обладающие экспертными знаниями о функционировании трубопроводов. Несмотря на то, что мы - молодая компания, большинство из нас имеет многолетний опыт работы с «умным» оборудованием для трубопроводов.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333067" y="4973916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Execution of </a:t>
            </a:r>
            <a:r>
              <a:rPr lang="en-US" sz="11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job coordination activities </a:t>
            </a:r>
            <a:r>
              <a:rPr lang="en-US" sz="11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on behalf of engineering companies working for the oil, gas, petrochemical, water treatment and power industries. </a:t>
            </a:r>
          </a:p>
          <a:p>
            <a:pPr algn="ctr"/>
            <a:r>
              <a:rPr lang="en-US" sz="11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In addition, the considerable and updated knowledge we have gained from our continuous contacts with the major manufacturers allows us to offer good support for any </a:t>
            </a:r>
            <a:r>
              <a:rPr lang="en-US" sz="11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local procurement activity </a:t>
            </a:r>
            <a:r>
              <a:rPr lang="en-US" sz="11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or market research to be carried out in Italy and in most of the European countries.</a:t>
            </a:r>
            <a:endParaRPr lang="it-IT" sz="1100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5" y="1750421"/>
            <a:ext cx="5148695" cy="2601446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677050" y="4440521"/>
            <a:ext cx="5181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ВНУТРИТРУБНОЕ </a:t>
            </a:r>
            <a:r>
              <a:rPr lang="ru-RU" sz="1200" b="1" dirty="0" smtClean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</a:t>
            </a:r>
            <a:r>
              <a:rPr lang="it-IT" sz="1200" b="1" dirty="0" smtClean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/>
            </a:r>
            <a:br>
              <a:rPr lang="it-IT" sz="1200" b="1" dirty="0" smtClean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</a:br>
            <a:r>
              <a:rPr lang="ru-RU" sz="1200" b="1" dirty="0" smtClean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НЕФТЕ- </a:t>
            </a:r>
            <a:r>
              <a:rPr lang="ru-RU" sz="1200" b="1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 ГАЗОПРОВОДОВ</a:t>
            </a:r>
            <a:endParaRPr lang="it-IT" sz="1200" b="1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333067" y="4440520"/>
            <a:ext cx="5181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ИНЖИНИРИНГОВЫЕ УСЛУГИ </a:t>
            </a:r>
            <a:r>
              <a:rPr lang="ru-RU" sz="1200" b="1" dirty="0" smtClean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ДЛЯ</a:t>
            </a:r>
            <a:r>
              <a:rPr lang="it-IT" sz="1200" b="1" dirty="0" smtClean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/>
            </a:r>
            <a:br>
              <a:rPr lang="it-IT" sz="1200" b="1" dirty="0" smtClean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</a:br>
            <a:r>
              <a:rPr lang="ru-RU" sz="1200" b="1" dirty="0" smtClean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НЕФТЕГАЗОВЫХ </a:t>
            </a:r>
            <a:r>
              <a:rPr lang="ru-RU" sz="1200" b="1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КОМПАНИЙ</a:t>
            </a:r>
            <a:endParaRPr lang="it-IT" sz="1200" b="1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333067" y="6289975"/>
            <a:ext cx="51816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КОНСУЛЬТИРОВАНИЕ ПО УПРАВЛЕНИЮ ПРОЕКТАМИ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392337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526871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Проекты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8661405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Клиенты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9795939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Сертификации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7493004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8627539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9762073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10930473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Контакты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41" name="Connettore 1 40"/>
          <p:cNvCxnSpPr/>
          <p:nvPr/>
        </p:nvCxnSpPr>
        <p:spPr>
          <a:xfrm>
            <a:off x="1089660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5257800" y="321733"/>
            <a:ext cx="1075267" cy="276999"/>
          </a:xfrm>
          <a:prstGeom prst="rect">
            <a:avLst/>
          </a:prstGeom>
          <a:solidFill>
            <a:srgbClr val="D851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Компания</a:t>
            </a:r>
            <a:endParaRPr lang="it-IT" sz="12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43" name="Connettore 1 42"/>
          <p:cNvCxnSpPr/>
          <p:nvPr/>
        </p:nvCxnSpPr>
        <p:spPr>
          <a:xfrm>
            <a:off x="635846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77050" y="6289975"/>
            <a:ext cx="5181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 ТРУБОПРОВОДОВ ОТ 6" ДО 56"</a:t>
            </a:r>
          </a:p>
          <a:p>
            <a:pPr algn="ctr"/>
            <a:r>
              <a:rPr lang="ru-RU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ОДНОКАНАЛЬНЫЕ И МНОГОКАНАЛЬНЫЕ ПРОФИЛЕМЕРЫ КАЛИПЕР – МАГНИТНЫЕ ДЕФЕКТОСКОПЫ MFL</a:t>
            </a:r>
          </a:p>
        </p:txBody>
      </p:sp>
    </p:spTree>
    <p:extLst>
      <p:ext uri="{BB962C8B-B14F-4D97-AF65-F5344CB8AC3E}">
        <p14:creationId xmlns:p14="http://schemas.microsoft.com/office/powerpoint/2010/main" val="23569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4367999" y="1743854"/>
            <a:ext cx="3456000" cy="2556000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8058952" y="1743854"/>
            <a:ext cx="3456000" cy="2556000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77047" y="1745552"/>
            <a:ext cx="3456000" cy="2556000"/>
          </a:xfrm>
          <a:prstGeom prst="rect">
            <a:avLst/>
          </a:prstGeom>
          <a:solidFill>
            <a:srgbClr val="008081"/>
          </a:solidFill>
        </p:spPr>
        <p:txBody>
          <a:bodyPr wrap="square" rtlCol="0">
            <a:spAutoFit/>
          </a:bodyPr>
          <a:lstStyle/>
          <a:p>
            <a:pPr algn="ctr" fontAlgn="t"/>
            <a:endParaRPr lang="en-US" sz="1200" b="1" cap="all" dirty="0" smtClean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ОБОРУДОВАНИЕ ДЛЯ ОБСЛЕДОВАНИЯ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5678700" y="1555516"/>
            <a:ext cx="834598" cy="1"/>
          </a:xfrm>
          <a:prstGeom prst="line">
            <a:avLst/>
          </a:prstGeom>
          <a:ln>
            <a:solidFill>
              <a:srgbClr val="00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8"/>
            <a:ext cx="1199299" cy="57109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6" y="4310962"/>
            <a:ext cx="3456000" cy="187744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99" y="4310963"/>
            <a:ext cx="3456000" cy="187744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52" y="4310963"/>
            <a:ext cx="3456000" cy="1877449"/>
          </a:xfrm>
          <a:prstGeom prst="rect">
            <a:avLst/>
          </a:prstGeom>
        </p:spPr>
      </p:pic>
      <p:sp>
        <p:nvSpPr>
          <p:cNvPr id="38" name="CasellaDiTesto 37"/>
          <p:cNvSpPr txBox="1"/>
          <p:nvPr/>
        </p:nvSpPr>
        <p:spPr>
          <a:xfrm>
            <a:off x="986879" y="2079245"/>
            <a:ext cx="2836333" cy="1769715"/>
          </a:xfrm>
          <a:prstGeom prst="rect">
            <a:avLst/>
          </a:prstGeom>
          <a:solidFill>
            <a:srgbClr val="008081"/>
          </a:solidFill>
        </p:spPr>
        <p:txBody>
          <a:bodyPr wrap="square" rtlCol="0">
            <a:spAutoFit/>
          </a:bodyPr>
          <a:lstStyle/>
          <a:p>
            <a:pPr algn="ctr" fontAlgn="t"/>
            <a:r>
              <a:rPr lang="az-Cyrl-AZ" sz="1600" b="1" cap="all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ОДНОКАНАЛЬНЫЙ ПРОФИЛЕМЕР КАЛИПЕР</a:t>
            </a:r>
          </a:p>
          <a:p>
            <a:pPr algn="ctr" fontAlgn="t"/>
            <a:endParaRPr lang="en-US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algn="ctr" fontAlgn="t"/>
            <a:r>
              <a:rPr lang="ru-RU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Наш одноканальный профилемер Калипер выявляет сужение проходного сечения трубопровода </a:t>
            </a:r>
            <a:r>
              <a:rPr lang="ru-RU" sz="1100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</a:t>
            </a:r>
            <a:r>
              <a:rPr lang="it-IT" sz="1100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его деформации, такие как вмятины, овальности, кольцевые сварные швы и изменения толщины стенок, которые уменьшают внутренний диаметр трубы.</a:t>
            </a:r>
            <a:endParaRPr lang="ru-RU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pic>
        <p:nvPicPr>
          <p:cNvPr id="17" name="Immagine 16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0255" y="3842480"/>
            <a:ext cx="209579" cy="200053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4677833" y="2079245"/>
            <a:ext cx="2836333" cy="1431161"/>
          </a:xfrm>
          <a:prstGeom prst="rect">
            <a:avLst/>
          </a:prstGeom>
          <a:solidFill>
            <a:srgbClr val="008081"/>
          </a:solidFill>
        </p:spPr>
        <p:txBody>
          <a:bodyPr wrap="square" rtlCol="0">
            <a:spAutoFit/>
          </a:bodyPr>
          <a:lstStyle/>
          <a:p>
            <a:pPr algn="ctr" fontAlgn="t"/>
            <a:r>
              <a:rPr lang="az-Cyrl-AZ" sz="1600" b="1" cap="all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многоКАНАЛЬНЫЙ ПРОФИЛЕМЕР КАЛИПЕР</a:t>
            </a:r>
          </a:p>
          <a:p>
            <a:pPr algn="ctr" fontAlgn="t"/>
            <a:endParaRPr lang="en-US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algn="ctr" fontAlgn="t"/>
            <a:r>
              <a:rPr lang="ru-RU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Многоканальный профилемер способен распознавать и определять размер и продольное/поперечное месторасположение различных типов дефектов.</a:t>
            </a:r>
          </a:p>
        </p:txBody>
      </p:sp>
      <p:pic>
        <p:nvPicPr>
          <p:cNvPr id="41" name="Immagine 40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1209" y="3842480"/>
            <a:ext cx="209579" cy="200053"/>
          </a:xfrm>
          <a:prstGeom prst="rect">
            <a:avLst/>
          </a:prstGeom>
        </p:spPr>
      </p:pic>
      <p:sp>
        <p:nvSpPr>
          <p:cNvPr id="42" name="CasellaDiTesto 41"/>
          <p:cNvSpPr txBox="1"/>
          <p:nvPr/>
        </p:nvSpPr>
        <p:spPr>
          <a:xfrm>
            <a:off x="8370155" y="2079245"/>
            <a:ext cx="2836333" cy="1769715"/>
          </a:xfrm>
          <a:prstGeom prst="rect">
            <a:avLst/>
          </a:prstGeom>
          <a:solidFill>
            <a:srgbClr val="008081"/>
          </a:solidFill>
        </p:spPr>
        <p:txBody>
          <a:bodyPr wrap="square" rtlCol="0">
            <a:spAutoFit/>
          </a:bodyPr>
          <a:lstStyle/>
          <a:p>
            <a:pPr algn="ctr" fontAlgn="t"/>
            <a:r>
              <a:rPr lang="az-Cyrl-AZ" sz="1600" b="1" cap="all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многоКАНАЛЬНЫЙ ПРОФИЛЕМЕР КАЛИПЕР</a:t>
            </a:r>
          </a:p>
          <a:p>
            <a:pPr algn="ctr" fontAlgn="t"/>
            <a:endParaRPr lang="en-US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algn="ctr" fontAlgn="t"/>
            <a:r>
              <a:rPr lang="ru-RU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Диагностика при помощи MFL выявляет потери металла, эрозию (внутреннюю и внешнюю) и трещины. Обеспечивается также инерциальное отображение (X, Y, Z) трубопровода и измерение напряжений, вызываемых движением грунта.</a:t>
            </a:r>
          </a:p>
        </p:txBody>
      </p:sp>
      <p:pic>
        <p:nvPicPr>
          <p:cNvPr id="43" name="Immagine 42">
            <a:hlinkClick r:id="rId8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3531" y="3842480"/>
            <a:ext cx="209579" cy="200053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6392337" y="321733"/>
            <a:ext cx="1075267" cy="261610"/>
          </a:xfrm>
          <a:prstGeom prst="rect">
            <a:avLst/>
          </a:prstGeom>
          <a:solidFill>
            <a:srgbClr val="D851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</a:t>
            </a:r>
            <a:endParaRPr lang="it-IT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7526871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Проекты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8661405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Клиенты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9795939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Сертификации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53" name="Connettore 1 52"/>
          <p:cNvCxnSpPr/>
          <p:nvPr/>
        </p:nvCxnSpPr>
        <p:spPr>
          <a:xfrm>
            <a:off x="7493004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8627539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9762073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10930473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Контакты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57" name="Connettore 1 56"/>
          <p:cNvCxnSpPr/>
          <p:nvPr/>
        </p:nvCxnSpPr>
        <p:spPr>
          <a:xfrm>
            <a:off x="1089660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5257800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Компания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59" name="Connettore 1 58"/>
          <p:cNvCxnSpPr/>
          <p:nvPr/>
        </p:nvCxnSpPr>
        <p:spPr>
          <a:xfrm>
            <a:off x="635846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365" y="5974727"/>
            <a:ext cx="1603587" cy="63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ПРОФИЛЕМЕР КАЛИПЕР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5678700" y="1555516"/>
            <a:ext cx="834598" cy="1"/>
          </a:xfrm>
          <a:prstGeom prst="line">
            <a:avLst/>
          </a:prstGeom>
          <a:ln>
            <a:solidFill>
              <a:srgbClr val="00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8"/>
            <a:ext cx="1199299" cy="57109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77049" y="4792121"/>
            <a:ext cx="1083761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Профилемер Калипер измеряет </a:t>
            </a:r>
            <a:r>
              <a:rPr lang="ru-RU" sz="12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уменьшения проходного сечения </a:t>
            </a:r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трубопроводов, такие как вмятины и овальности, а также </a:t>
            </a:r>
            <a:r>
              <a:rPr lang="ru-RU" sz="12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изменения диаметра</a:t>
            </a:r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, такие как кольцевые сварные швы, изменения толщины стенок, тройники, клапаны и прочие установки.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171922" y="1293340"/>
            <a:ext cx="38481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200" b="1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ПРИНЦИП РАБОТЫ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5" y="1750421"/>
            <a:ext cx="6010275" cy="27432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77049" y="5342469"/>
            <a:ext cx="3446217" cy="440267"/>
          </a:xfrm>
          <a:prstGeom prst="rect">
            <a:avLst/>
          </a:prstGeom>
          <a:solidFill>
            <a:srgbClr val="E1E2E4"/>
          </a:solidFill>
          <a:ln w="9525">
            <a:solidFill>
              <a:srgbClr val="008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677049" y="5871419"/>
            <a:ext cx="3446217" cy="440267"/>
          </a:xfrm>
          <a:prstGeom prst="rect">
            <a:avLst/>
          </a:prstGeom>
          <a:solidFill>
            <a:srgbClr val="E1E2E4"/>
          </a:solidFill>
          <a:ln w="9525">
            <a:solidFill>
              <a:srgbClr val="008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4376197" y="5342469"/>
            <a:ext cx="3445200" cy="440267"/>
          </a:xfrm>
          <a:prstGeom prst="rect">
            <a:avLst/>
          </a:prstGeom>
          <a:solidFill>
            <a:srgbClr val="E1E2E4"/>
          </a:solidFill>
          <a:ln w="9525">
            <a:solidFill>
              <a:srgbClr val="008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8069466" y="5342469"/>
            <a:ext cx="3445200" cy="440267"/>
          </a:xfrm>
          <a:prstGeom prst="rect">
            <a:avLst/>
          </a:prstGeom>
          <a:solidFill>
            <a:srgbClr val="E1E2E4"/>
          </a:solidFill>
          <a:ln w="9525">
            <a:solidFill>
              <a:srgbClr val="008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4376197" y="5871419"/>
            <a:ext cx="3445200" cy="440267"/>
          </a:xfrm>
          <a:prstGeom prst="rect">
            <a:avLst/>
          </a:prstGeom>
          <a:solidFill>
            <a:srgbClr val="E1E2E4"/>
          </a:solidFill>
          <a:ln w="9525">
            <a:solidFill>
              <a:srgbClr val="008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8069465" y="5871417"/>
            <a:ext cx="3445201" cy="440267"/>
          </a:xfrm>
          <a:prstGeom prst="rect">
            <a:avLst/>
          </a:prstGeom>
          <a:solidFill>
            <a:srgbClr val="E1E2E4"/>
          </a:solidFill>
          <a:ln w="9525">
            <a:solidFill>
              <a:srgbClr val="008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77046" y="5342469"/>
            <a:ext cx="612000" cy="440267"/>
          </a:xfrm>
          <a:prstGeom prst="rect">
            <a:avLst/>
          </a:prstGeom>
          <a:solidFill>
            <a:srgbClr val="E1E2E4"/>
          </a:solidFill>
          <a:ln>
            <a:solidFill>
              <a:srgbClr val="00808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677045" y="5871418"/>
            <a:ext cx="612000" cy="440267"/>
          </a:xfrm>
          <a:prstGeom prst="rect">
            <a:avLst/>
          </a:prstGeom>
          <a:solidFill>
            <a:srgbClr val="E1E2E4"/>
          </a:solidFill>
          <a:ln>
            <a:solidFill>
              <a:srgbClr val="00808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4371334" y="5342469"/>
            <a:ext cx="612000" cy="440267"/>
          </a:xfrm>
          <a:prstGeom prst="rect">
            <a:avLst/>
          </a:prstGeom>
          <a:solidFill>
            <a:srgbClr val="E1E2E4"/>
          </a:solidFill>
          <a:ln>
            <a:solidFill>
              <a:srgbClr val="00808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371333" y="5871418"/>
            <a:ext cx="612000" cy="440267"/>
          </a:xfrm>
          <a:prstGeom prst="rect">
            <a:avLst/>
          </a:prstGeom>
          <a:solidFill>
            <a:srgbClr val="E1E2E4"/>
          </a:solidFill>
          <a:ln>
            <a:solidFill>
              <a:srgbClr val="00808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8069465" y="5342468"/>
            <a:ext cx="612000" cy="440267"/>
          </a:xfrm>
          <a:prstGeom prst="rect">
            <a:avLst/>
          </a:prstGeom>
          <a:solidFill>
            <a:srgbClr val="E1E2E4"/>
          </a:solidFill>
          <a:ln>
            <a:solidFill>
              <a:srgbClr val="00808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8069464" y="5871418"/>
            <a:ext cx="612000" cy="440267"/>
          </a:xfrm>
          <a:prstGeom prst="rect">
            <a:avLst/>
          </a:prstGeom>
          <a:solidFill>
            <a:srgbClr val="E1E2E4"/>
          </a:solidFill>
          <a:ln>
            <a:solidFill>
              <a:srgbClr val="00808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77885" y="5377935"/>
            <a:ext cx="41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</a:t>
            </a:r>
            <a:endParaRPr lang="it-IT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778038" y="5906884"/>
            <a:ext cx="41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  <a:r>
              <a:rPr lang="it-IT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it-IT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4474096" y="5377935"/>
            <a:ext cx="41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</a:t>
            </a:r>
            <a:r>
              <a:rPr lang="it-IT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it-IT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4471280" y="5906884"/>
            <a:ext cx="41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  <a:r>
              <a:rPr lang="it-IT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it-IT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8170304" y="5373481"/>
            <a:ext cx="41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</a:t>
            </a:r>
            <a:r>
              <a:rPr lang="it-IT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it-IT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8170304" y="5906884"/>
            <a:ext cx="41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</a:t>
            </a:r>
            <a:r>
              <a:rPr lang="it-IT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it-IT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1346200" y="5418661"/>
            <a:ext cx="2709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z-Cyrl-A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Диск коробки передач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1346199" y="5953050"/>
            <a:ext cx="2709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z-Cyrl-A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Измерительные рычаги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5045268" y="5424540"/>
            <a:ext cx="2709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z-Cyrl-A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Одометрические колеса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5045267" y="5947607"/>
            <a:ext cx="2709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z-Cyrl-A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Бортовой передатчик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8743399" y="5418661"/>
            <a:ext cx="2709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z-Cyrl-A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Передняя центрирующая манжета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8743399" y="5950631"/>
            <a:ext cx="2709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z-Cyrl-A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Цифровое устройство записи данных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6392337" y="321733"/>
            <a:ext cx="1075267" cy="261610"/>
          </a:xfrm>
          <a:prstGeom prst="rect">
            <a:avLst/>
          </a:prstGeom>
          <a:solidFill>
            <a:srgbClr val="D851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</a:t>
            </a:r>
            <a:endParaRPr lang="it-IT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7526871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Проекты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8661405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Клиенты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9795939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Сертификации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67" name="Connettore 1 66"/>
          <p:cNvCxnSpPr/>
          <p:nvPr/>
        </p:nvCxnSpPr>
        <p:spPr>
          <a:xfrm>
            <a:off x="7493004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>
            <a:off x="8627539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>
            <a:off x="9762073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10930473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Контакты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71" name="Connettore 1 70"/>
          <p:cNvCxnSpPr/>
          <p:nvPr/>
        </p:nvCxnSpPr>
        <p:spPr>
          <a:xfrm>
            <a:off x="1089660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/>
          <p:cNvSpPr txBox="1"/>
          <p:nvPr/>
        </p:nvSpPr>
        <p:spPr>
          <a:xfrm>
            <a:off x="5257800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Компания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73" name="Connettore 1 72"/>
          <p:cNvCxnSpPr/>
          <p:nvPr/>
        </p:nvCxnSpPr>
        <p:spPr>
          <a:xfrm>
            <a:off x="635846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2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magin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750" y="1750421"/>
            <a:ext cx="1019317" cy="1324160"/>
          </a:xfrm>
          <a:prstGeom prst="rect">
            <a:avLst/>
          </a:prstGeom>
        </p:spPr>
      </p:pic>
      <p:pic>
        <p:nvPicPr>
          <p:cNvPr id="57" name="Immagin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098" y="1750421"/>
            <a:ext cx="1019317" cy="132416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ПРОФИЛЕМЕР КАЛИПЕР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5678700" y="1555516"/>
            <a:ext cx="834598" cy="1"/>
          </a:xfrm>
          <a:prstGeom prst="line">
            <a:avLst/>
          </a:prstGeom>
          <a:ln>
            <a:solidFill>
              <a:srgbClr val="00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8"/>
            <a:ext cx="1199299" cy="571095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4171922" y="1293340"/>
            <a:ext cx="38481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200" b="1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ИЗМЕРЕНИЯ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6392337" y="321733"/>
            <a:ext cx="1075267" cy="261610"/>
          </a:xfrm>
          <a:prstGeom prst="rect">
            <a:avLst/>
          </a:prstGeom>
          <a:solidFill>
            <a:srgbClr val="D851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</a:t>
            </a:r>
            <a:endParaRPr lang="it-IT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7526871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Проекты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8661405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Клиенты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9795939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Сертификации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67" name="Connettore 1 66"/>
          <p:cNvCxnSpPr/>
          <p:nvPr/>
        </p:nvCxnSpPr>
        <p:spPr>
          <a:xfrm>
            <a:off x="7493004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>
            <a:off x="8627539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>
            <a:off x="9762073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10930473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Контакты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71" name="Connettore 1 70"/>
          <p:cNvCxnSpPr/>
          <p:nvPr/>
        </p:nvCxnSpPr>
        <p:spPr>
          <a:xfrm>
            <a:off x="1089660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/>
          <p:cNvSpPr txBox="1"/>
          <p:nvPr/>
        </p:nvSpPr>
        <p:spPr>
          <a:xfrm>
            <a:off x="5257800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Компания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73" name="Connettore 1 72"/>
          <p:cNvCxnSpPr/>
          <p:nvPr/>
        </p:nvCxnSpPr>
        <p:spPr>
          <a:xfrm>
            <a:off x="635846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magin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5" y="1750421"/>
            <a:ext cx="1019317" cy="1324160"/>
          </a:xfrm>
          <a:prstGeom prst="rect">
            <a:avLst/>
          </a:prstGeom>
        </p:spPr>
      </p:pic>
      <p:pic>
        <p:nvPicPr>
          <p:cNvPr id="55" name="Immagin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2517" y="1750421"/>
            <a:ext cx="1019317" cy="1324160"/>
          </a:xfrm>
          <a:prstGeom prst="rect">
            <a:avLst/>
          </a:prstGeom>
        </p:spPr>
      </p:pic>
      <p:pic>
        <p:nvPicPr>
          <p:cNvPr id="58" name="Immagin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865" y="4333880"/>
            <a:ext cx="1019317" cy="1324160"/>
          </a:xfrm>
          <a:prstGeom prst="rect">
            <a:avLst/>
          </a:prstGeom>
        </p:spPr>
      </p:pic>
      <p:pic>
        <p:nvPicPr>
          <p:cNvPr id="59" name="Immagin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2516" y="4333880"/>
            <a:ext cx="1019317" cy="1324160"/>
          </a:xfrm>
          <a:prstGeom prst="rect">
            <a:avLst/>
          </a:prstGeom>
        </p:spPr>
      </p:pic>
      <p:pic>
        <p:nvPicPr>
          <p:cNvPr id="60" name="Immagine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0167" y="4333880"/>
            <a:ext cx="1019317" cy="1324160"/>
          </a:xfrm>
          <a:prstGeom prst="rect">
            <a:avLst/>
          </a:prstGeom>
        </p:spPr>
      </p:pic>
      <p:pic>
        <p:nvPicPr>
          <p:cNvPr id="61" name="Immagine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3750" y="4333880"/>
            <a:ext cx="1019317" cy="1324160"/>
          </a:xfrm>
          <a:prstGeom prst="rect">
            <a:avLst/>
          </a:prstGeom>
        </p:spPr>
      </p:pic>
      <p:sp>
        <p:nvSpPr>
          <p:cNvPr id="76" name="CasellaDiTesto 75"/>
          <p:cNvSpPr txBox="1"/>
          <p:nvPr/>
        </p:nvSpPr>
        <p:spPr>
          <a:xfrm>
            <a:off x="232279" y="3103035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ВМЯТИНЫ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3417840" y="3103035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ОВАЛЬНОСТЬ СЕЧЕНИЯ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6603401" y="3103035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КОЛЬЦЕВЫЕ СВАРНЫЕ ШВЫ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9788961" y="3103035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ИЗМЕНЕНИЯ ТОЛЩИНЫ СТЕНОК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232279" y="5686538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ТРОЙНИКИ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417840" y="5686538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КЛАПАНЫ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6603401" y="5686538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ИЗГИБЫ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9788961" y="5686538"/>
            <a:ext cx="2177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0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ДРУГИЕ УСТАНОВКИ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11" y="4421233"/>
            <a:ext cx="829010" cy="85759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08" y="4421234"/>
            <a:ext cx="952885" cy="85759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59" y="4421232"/>
            <a:ext cx="905241" cy="85759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946" y="1859618"/>
            <a:ext cx="1953415" cy="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sellaDiTesto 56"/>
          <p:cNvSpPr txBox="1"/>
          <p:nvPr/>
        </p:nvSpPr>
        <p:spPr>
          <a:xfrm>
            <a:off x="4367999" y="1743854"/>
            <a:ext cx="713866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Профилемер Калипер непрерывно измеряет </a:t>
            </a:r>
            <a:r>
              <a:rPr lang="ru-RU" sz="12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внутренний диаметр трубопровода </a:t>
            </a:r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при помощи пояса измерительных рычагов, подпружиненных для поддержания контакта со стенкой трубы и обеспечивают оптимальный охват внутренней окружности. Чрезвычайно гибкие полиуретановые манжеты обеспечивают высокую проходимость профилемера по трубе в потоке транспортируемой среды. Профилемер способен проходить сужения диаметра вплоть до 25%.</a:t>
            </a:r>
          </a:p>
          <a:p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</a:p>
          <a:p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Все </a:t>
            </a:r>
            <a:r>
              <a:rPr lang="ru-RU" sz="12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радиальные перемещения рычагов </a:t>
            </a:r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(≥ 0,4%) фиксируются и записываются. </a:t>
            </a:r>
          </a:p>
          <a:p>
            <a:endParaRPr lang="ru-RU" sz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r>
              <a:rPr lang="ru-RU" sz="12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Одометрические колеса </a:t>
            </a:r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собирают данные о пройденном расстоянии, которые в дополнение к данным измерительным рычагов непрерывно считываются и хранятся вместе с соответствующими значениями диаметра. </a:t>
            </a:r>
          </a:p>
          <a:p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</a:p>
          <a:p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Для определения положения устройства используется </a:t>
            </a:r>
            <a:r>
              <a:rPr lang="ru-RU" sz="12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бортовой передатчик</a:t>
            </a:r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, генерирующий электромагнитные сигналы, которые отслеживаются внешним локатором. Для защиты от механических повреждений во время помещения профилемера в трубопровод используется пусковой фланец. </a:t>
            </a:r>
          </a:p>
          <a:p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</a:p>
          <a:p>
            <a:r>
              <a:rPr lang="ru-RU" sz="12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Записывающее устройство</a:t>
            </a:r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, находящееся в центральном корпусе профилимера, содержит программное обеспечение для обработки и записи полученных данных.</a:t>
            </a:r>
          </a:p>
        </p:txBody>
      </p:sp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ПРОФИЛЕМЕР КАЛИПЕР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5678700" y="1555516"/>
            <a:ext cx="834598" cy="1"/>
          </a:xfrm>
          <a:prstGeom prst="line">
            <a:avLst/>
          </a:prstGeom>
          <a:ln>
            <a:solidFill>
              <a:srgbClr val="00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8"/>
            <a:ext cx="1199299" cy="571095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4171922" y="1293340"/>
            <a:ext cx="38481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200" b="1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ДЕЙСТВИЕ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7" y="1743854"/>
            <a:ext cx="3305175" cy="214312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7577"/>
            <a:ext cx="12193702" cy="1600423"/>
          </a:xfrm>
          <a:prstGeom prst="rect">
            <a:avLst/>
          </a:prstGeom>
        </p:spPr>
      </p:pic>
      <p:cxnSp>
        <p:nvCxnSpPr>
          <p:cNvPr id="58" name="Connettore 1 57"/>
          <p:cNvCxnSpPr/>
          <p:nvPr/>
        </p:nvCxnSpPr>
        <p:spPr>
          <a:xfrm>
            <a:off x="5678701" y="5628526"/>
            <a:ext cx="834598" cy="1"/>
          </a:xfrm>
          <a:prstGeom prst="line">
            <a:avLst/>
          </a:prstGeom>
          <a:ln>
            <a:solidFill>
              <a:srgbClr val="00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4171922" y="5366350"/>
            <a:ext cx="38481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2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КАЛИБРОВКА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677192" y="5826955"/>
            <a:ext cx="108376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До начала диагностики профилемер Калипер тарируется калибровочным кольцом, чтобы симулировать вмятины и овальность сечения при помощи небольших блоков заданной толщины. Результаты калибровки используется в лаборатории данных Trecoil при построении калибровочной кривой, которая является основой для определения возможных сужений проходного сечения, соответствующих отклонениям на графике.</a:t>
            </a:r>
          </a:p>
          <a:p>
            <a:pPr algn="ctr"/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Каждый график обследования отражает в начале калибровку вмятин и калибровку овализации. 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6392337" y="321733"/>
            <a:ext cx="1075267" cy="261610"/>
          </a:xfrm>
          <a:prstGeom prst="rect">
            <a:avLst/>
          </a:prstGeom>
          <a:solidFill>
            <a:srgbClr val="D851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</a:t>
            </a:r>
            <a:endParaRPr lang="it-IT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526871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Проекты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8661405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Клиенты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9795939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Сертификации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40" name="Connettore 1 39"/>
          <p:cNvCxnSpPr/>
          <p:nvPr/>
        </p:nvCxnSpPr>
        <p:spPr>
          <a:xfrm>
            <a:off x="7493004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8627539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9762073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10930473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Контакты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44" name="Connettore 1 43"/>
          <p:cNvCxnSpPr/>
          <p:nvPr/>
        </p:nvCxnSpPr>
        <p:spPr>
          <a:xfrm>
            <a:off x="1089660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5257800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Компания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46" name="Connettore 1 45"/>
          <p:cNvCxnSpPr/>
          <p:nvPr/>
        </p:nvCxnSpPr>
        <p:spPr>
          <a:xfrm>
            <a:off x="635846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sellaDiTesto 56"/>
          <p:cNvSpPr txBox="1"/>
          <p:nvPr/>
        </p:nvSpPr>
        <p:spPr>
          <a:xfrm>
            <a:off x="677047" y="1740931"/>
            <a:ext cx="6748220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z-Cyrl-AZ" sz="12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АНАЛИЗ</a:t>
            </a:r>
            <a:endParaRPr lang="en-US" sz="1200" b="1" dirty="0">
              <a:solidFill>
                <a:srgbClr val="D85117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Как уже было указано, во время обследования данные профилемера собираются в блоке памяти внутри корпуса устройства. После удаления устройства из трубопровода к профилемеру подключается портативный компьютер для визуализации графика обследования, последующей интерпретация данных обследования и подготовки аналитического отчёта.</a:t>
            </a:r>
          </a:p>
          <a:p>
            <a:endParaRPr lang="en-US" sz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r>
              <a:rPr lang="az-Cyrl-AZ" sz="1200" b="1" dirty="0">
                <a:solidFill>
                  <a:srgbClr val="D8511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ИНТЕРПРЕТАЦИЯ</a:t>
            </a:r>
            <a:endParaRPr lang="en-US" sz="1200" b="1" dirty="0">
              <a:solidFill>
                <a:srgbClr val="D85117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При интерпретации специалист исследует график на предмет отклонений, превышающих согласованное с заказчиком минимальное допустимое сужение диаметра, и составляет список обнаруженных в ходе анализа особенностей. В итоговый отчёт заносятся все выявленные при анализе показатели, которые отличаются от предварительно установленных параметров. </a:t>
            </a:r>
          </a:p>
          <a:p>
            <a:endParaRPr lang="ru-RU" sz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На примерах ниже показаны типичные особенности трубопровода</a:t>
            </a:r>
            <a:r>
              <a:rPr lang="ru-RU" sz="1200" dirty="0" smtClean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:</a:t>
            </a:r>
            <a:endParaRPr lang="ru-RU" sz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ПРОФИЛЕМЕР КАЛИПЕР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5678700" y="1555516"/>
            <a:ext cx="834598" cy="1"/>
          </a:xfrm>
          <a:prstGeom prst="line">
            <a:avLst/>
          </a:prstGeom>
          <a:ln>
            <a:solidFill>
              <a:srgbClr val="00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8"/>
            <a:ext cx="1199299" cy="571095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4171922" y="1293340"/>
            <a:ext cx="38481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200" b="1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АНАЛИЗ ДАННЫХ И ИНТЕРПРЕТАЦИЯ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07" y="1743854"/>
            <a:ext cx="3686806" cy="323567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83" y="4287583"/>
            <a:ext cx="4894020" cy="115327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83" y="5469748"/>
            <a:ext cx="4896000" cy="1153740"/>
          </a:xfrm>
          <a:prstGeom prst="rect">
            <a:avLst/>
          </a:prstGeom>
        </p:spPr>
      </p:pic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507912"/>
              </p:ext>
            </p:extLst>
          </p:nvPr>
        </p:nvGraphicFramePr>
        <p:xfrm>
          <a:off x="7061200" y="5153047"/>
          <a:ext cx="4465110" cy="1209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8933"/>
                <a:gridCol w="1193800"/>
                <a:gridCol w="1222377"/>
              </a:tblGrid>
              <a:tr h="302469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D85117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A</a:t>
                      </a:r>
                      <a:r>
                        <a:rPr lang="it-IT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 – </a:t>
                      </a:r>
                      <a:r>
                        <a:rPr lang="az-Cyrl-AZ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Овальность и вмятина</a:t>
                      </a:r>
                      <a:endParaRPr lang="it-IT" sz="1100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D85117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</a:t>
                      </a:r>
                      <a:r>
                        <a:rPr lang="it-IT" sz="1100" baseline="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 – </a:t>
                      </a:r>
                      <a:r>
                        <a:rPr lang="az-Cyrl-AZ" sz="1100" baseline="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Вмятина</a:t>
                      </a:r>
                      <a:endParaRPr lang="it-IT" sz="1100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D85117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</a:t>
                      </a:r>
                      <a:r>
                        <a:rPr lang="it-IT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 – </a:t>
                      </a:r>
                      <a:r>
                        <a:rPr lang="az-Cyrl-AZ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Овальность</a:t>
                      </a:r>
                      <a:endParaRPr lang="it-IT" sz="1100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/>
                </a:tc>
              </a:tr>
              <a:tr h="302469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D85117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D</a:t>
                      </a:r>
                      <a:r>
                        <a:rPr lang="it-IT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 – </a:t>
                      </a:r>
                      <a:r>
                        <a:rPr lang="az-Cyrl-AZ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Изменение толщины стенок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D85117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E</a:t>
                      </a:r>
                      <a:r>
                        <a:rPr lang="it-IT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 – </a:t>
                      </a:r>
                      <a:r>
                        <a:rPr lang="az-Cyrl-AZ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Сварной шов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D85117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F</a:t>
                      </a:r>
                      <a:r>
                        <a:rPr lang="it-IT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 – </a:t>
                      </a:r>
                      <a:r>
                        <a:rPr lang="az-Cyrl-AZ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Скорость</a:t>
                      </a:r>
                      <a:endParaRPr lang="it-IT" sz="1100" dirty="0" smtClean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/>
                </a:tc>
              </a:tr>
              <a:tr h="302469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D85117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G</a:t>
                      </a:r>
                      <a:r>
                        <a:rPr lang="it-IT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 – </a:t>
                      </a:r>
                      <a:r>
                        <a:rPr lang="az-Cyrl-AZ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Тройник</a:t>
                      </a:r>
                      <a:endParaRPr lang="it-IT" sz="1100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D85117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H</a:t>
                      </a:r>
                      <a:r>
                        <a:rPr lang="it-IT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 – </a:t>
                      </a:r>
                      <a:r>
                        <a:rPr lang="az-Cyrl-AZ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Тройник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D85117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I</a:t>
                      </a:r>
                      <a:r>
                        <a:rPr lang="it-IT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 – </a:t>
                      </a:r>
                      <a:r>
                        <a:rPr lang="az-Cyrl-AZ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Клапан</a:t>
                      </a:r>
                      <a:endParaRPr lang="it-IT" sz="1100" dirty="0" smtClean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/>
                </a:tc>
              </a:tr>
              <a:tr h="302469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D85117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L</a:t>
                      </a:r>
                      <a:r>
                        <a:rPr lang="it-IT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 – </a:t>
                      </a:r>
                      <a:r>
                        <a:rPr lang="az-Cyrl-AZ" sz="1100" dirty="0" smtClean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Скорость</a:t>
                      </a:r>
                      <a:endParaRPr lang="it-IT" sz="1100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 dirty="0" smtClean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CasellaDiTesto 29"/>
          <p:cNvSpPr txBox="1"/>
          <p:nvPr/>
        </p:nvSpPr>
        <p:spPr>
          <a:xfrm>
            <a:off x="6392337" y="321733"/>
            <a:ext cx="1075267" cy="261610"/>
          </a:xfrm>
          <a:prstGeom prst="rect">
            <a:avLst/>
          </a:prstGeom>
          <a:solidFill>
            <a:srgbClr val="D851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</a:t>
            </a:r>
            <a:endParaRPr lang="it-IT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526871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Проекты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8661405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Клиенты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9795939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Сертификации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39" name="Connettore 1 38"/>
          <p:cNvCxnSpPr/>
          <p:nvPr/>
        </p:nvCxnSpPr>
        <p:spPr>
          <a:xfrm>
            <a:off x="7493004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8627539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9762073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10930473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Контакты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43" name="Connettore 1 42"/>
          <p:cNvCxnSpPr/>
          <p:nvPr/>
        </p:nvCxnSpPr>
        <p:spPr>
          <a:xfrm>
            <a:off x="1089660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5257800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Компания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45" name="Connettore 1 44"/>
          <p:cNvCxnSpPr/>
          <p:nvPr/>
        </p:nvCxnSpPr>
        <p:spPr>
          <a:xfrm>
            <a:off x="635846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4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sellaDiTesto 56"/>
          <p:cNvSpPr txBox="1"/>
          <p:nvPr/>
        </p:nvSpPr>
        <p:spPr>
          <a:xfrm>
            <a:off x="1722419" y="1740931"/>
            <a:ext cx="47908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Анализ данных производится экспертами в сотрудничестве и в синергии с техническими специалистами клиента.</a:t>
            </a:r>
          </a:p>
          <a:p>
            <a:endParaRPr lang="ru-RU" sz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r>
              <a:rPr lang="ru-RU" sz="12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Итоговый отчёт</a:t>
            </a:r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обычно содержит следующие данные</a:t>
            </a:r>
            <a:r>
              <a:rPr lang="ru-RU" sz="1200" dirty="0" smtClean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:</a:t>
            </a:r>
            <a:endParaRPr lang="ru-RU" sz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" y="999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ПРОФИЛЕМЕР КАЛИПЕР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5678700" y="1555516"/>
            <a:ext cx="834598" cy="1"/>
          </a:xfrm>
          <a:prstGeom prst="line">
            <a:avLst/>
          </a:prstGeom>
          <a:ln>
            <a:solidFill>
              <a:srgbClr val="00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8"/>
            <a:ext cx="1199299" cy="571095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4171922" y="1293340"/>
            <a:ext cx="38481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200" b="1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ИТОГОВЫЙ ОТЧЁТ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7023363" y="1740931"/>
            <a:ext cx="3446217" cy="440267"/>
          </a:xfrm>
          <a:prstGeom prst="rect">
            <a:avLst/>
          </a:prstGeom>
          <a:solidFill>
            <a:srgbClr val="E1E2E4"/>
          </a:solidFill>
          <a:ln w="9525">
            <a:solidFill>
              <a:srgbClr val="008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7023364" y="2302817"/>
            <a:ext cx="3446217" cy="440267"/>
          </a:xfrm>
          <a:prstGeom prst="rect">
            <a:avLst/>
          </a:prstGeom>
          <a:solidFill>
            <a:srgbClr val="E1E2E4"/>
          </a:solidFill>
          <a:ln w="9525">
            <a:solidFill>
              <a:srgbClr val="008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7024380" y="2861779"/>
            <a:ext cx="3445200" cy="440267"/>
          </a:xfrm>
          <a:prstGeom prst="rect">
            <a:avLst/>
          </a:prstGeom>
          <a:solidFill>
            <a:srgbClr val="E1E2E4"/>
          </a:solidFill>
          <a:ln w="9525">
            <a:solidFill>
              <a:srgbClr val="008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7019517" y="3989566"/>
            <a:ext cx="3445200" cy="440267"/>
          </a:xfrm>
          <a:prstGeom prst="rect">
            <a:avLst/>
          </a:prstGeom>
          <a:solidFill>
            <a:srgbClr val="E1E2E4"/>
          </a:solidFill>
          <a:ln w="9525">
            <a:solidFill>
              <a:srgbClr val="008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7019517" y="3424758"/>
            <a:ext cx="3445200" cy="440267"/>
          </a:xfrm>
          <a:prstGeom prst="rect">
            <a:avLst/>
          </a:prstGeom>
          <a:solidFill>
            <a:srgbClr val="E1E2E4"/>
          </a:solidFill>
          <a:ln w="9525">
            <a:solidFill>
              <a:srgbClr val="008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7028525" y="4554372"/>
            <a:ext cx="3445201" cy="440267"/>
          </a:xfrm>
          <a:prstGeom prst="rect">
            <a:avLst/>
          </a:prstGeom>
          <a:solidFill>
            <a:srgbClr val="E1E2E4"/>
          </a:solidFill>
          <a:ln w="9525">
            <a:solidFill>
              <a:srgbClr val="008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7023360" y="1740931"/>
            <a:ext cx="612000" cy="440267"/>
          </a:xfrm>
          <a:prstGeom prst="rect">
            <a:avLst/>
          </a:prstGeom>
          <a:solidFill>
            <a:srgbClr val="E1E2E4"/>
          </a:solidFill>
          <a:ln>
            <a:solidFill>
              <a:srgbClr val="00808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023360" y="2302816"/>
            <a:ext cx="612000" cy="440267"/>
          </a:xfrm>
          <a:prstGeom prst="rect">
            <a:avLst/>
          </a:prstGeom>
          <a:solidFill>
            <a:srgbClr val="E1E2E4"/>
          </a:solidFill>
          <a:ln>
            <a:solidFill>
              <a:srgbClr val="00808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019517" y="2861779"/>
            <a:ext cx="612000" cy="440267"/>
          </a:xfrm>
          <a:prstGeom prst="rect">
            <a:avLst/>
          </a:prstGeom>
          <a:solidFill>
            <a:srgbClr val="E1E2E4"/>
          </a:solidFill>
          <a:ln>
            <a:solidFill>
              <a:srgbClr val="00808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7014653" y="3424757"/>
            <a:ext cx="612000" cy="440267"/>
          </a:xfrm>
          <a:prstGeom prst="rect">
            <a:avLst/>
          </a:prstGeom>
          <a:solidFill>
            <a:srgbClr val="E1E2E4"/>
          </a:solidFill>
          <a:ln>
            <a:solidFill>
              <a:srgbClr val="00808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7019516" y="3989565"/>
            <a:ext cx="612000" cy="440267"/>
          </a:xfrm>
          <a:prstGeom prst="rect">
            <a:avLst/>
          </a:prstGeom>
          <a:solidFill>
            <a:srgbClr val="E1E2E4"/>
          </a:solidFill>
          <a:ln>
            <a:solidFill>
              <a:srgbClr val="00808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7028524" y="4554373"/>
            <a:ext cx="612000" cy="440267"/>
          </a:xfrm>
          <a:prstGeom prst="rect">
            <a:avLst/>
          </a:prstGeom>
          <a:solidFill>
            <a:srgbClr val="E1E2E4"/>
          </a:solidFill>
          <a:ln>
            <a:solidFill>
              <a:srgbClr val="00808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7124199" y="1776397"/>
            <a:ext cx="41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</a:t>
            </a:r>
            <a:endParaRPr lang="it-IT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7124353" y="2338282"/>
            <a:ext cx="41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  <a:r>
              <a:rPr lang="it-IT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it-IT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7122279" y="2897245"/>
            <a:ext cx="41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</a:t>
            </a:r>
            <a:r>
              <a:rPr lang="it-IT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it-IT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7114600" y="3460223"/>
            <a:ext cx="41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  <a:r>
              <a:rPr lang="it-IT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it-IT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7120355" y="4020578"/>
            <a:ext cx="41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</a:t>
            </a:r>
            <a:r>
              <a:rPr lang="it-IT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it-IT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7129364" y="4589839"/>
            <a:ext cx="41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</a:t>
            </a:r>
            <a:r>
              <a:rPr lang="it-IT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it-IT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7692514" y="1817123"/>
            <a:ext cx="2709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z-Cyrl-A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Общая информация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7692514" y="2384448"/>
            <a:ext cx="2709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z-Cyrl-A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Технические данные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7693451" y="2943850"/>
            <a:ext cx="2709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z-Cyrl-A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Процедуры обследования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7688587" y="3500946"/>
            <a:ext cx="2709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z-Cyrl-A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Результаты</a:t>
            </a:r>
            <a:endParaRPr lang="az-Cyrl-AZ" sz="1200" dirty="0">
              <a:solidFill>
                <a:schemeClr val="tx1">
                  <a:lumMod val="75000"/>
                  <a:lumOff val="2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7693450" y="4065758"/>
            <a:ext cx="2709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z-Cyrl-A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Список особенностей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7702459" y="4633586"/>
            <a:ext cx="2709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z-Cyrl-A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Калибровочные кривые</a:t>
            </a:r>
          </a:p>
        </p:txBody>
      </p:sp>
      <p:sp>
        <p:nvSpPr>
          <p:cNvPr id="50" name="Rettangolo 49"/>
          <p:cNvSpPr/>
          <p:nvPr/>
        </p:nvSpPr>
        <p:spPr>
          <a:xfrm>
            <a:off x="7028525" y="5116257"/>
            <a:ext cx="3445201" cy="440267"/>
          </a:xfrm>
          <a:prstGeom prst="rect">
            <a:avLst/>
          </a:prstGeom>
          <a:solidFill>
            <a:srgbClr val="E1E2E4"/>
          </a:solidFill>
          <a:ln w="9525">
            <a:solidFill>
              <a:srgbClr val="008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/>
          <p:cNvSpPr txBox="1"/>
          <p:nvPr/>
        </p:nvSpPr>
        <p:spPr>
          <a:xfrm>
            <a:off x="7028524" y="5116258"/>
            <a:ext cx="612000" cy="440267"/>
          </a:xfrm>
          <a:prstGeom prst="rect">
            <a:avLst/>
          </a:prstGeom>
          <a:solidFill>
            <a:srgbClr val="E1E2E4"/>
          </a:solidFill>
          <a:ln>
            <a:solidFill>
              <a:srgbClr val="00808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7129364" y="5151724"/>
            <a:ext cx="41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7.</a:t>
            </a:r>
            <a:endParaRPr lang="it-IT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7702459" y="5195471"/>
            <a:ext cx="2709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z-Cyrl-A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Распечатка графика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6392337" y="321733"/>
            <a:ext cx="1075267" cy="261610"/>
          </a:xfrm>
          <a:prstGeom prst="rect">
            <a:avLst/>
          </a:prstGeom>
          <a:solidFill>
            <a:srgbClr val="D851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</a:t>
            </a:r>
            <a:endParaRPr lang="it-IT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76" name="CasellaDiTesto 75"/>
          <p:cNvSpPr txBox="1"/>
          <p:nvPr/>
        </p:nvSpPr>
        <p:spPr>
          <a:xfrm>
            <a:off x="7526871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Проекты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77" name="CasellaDiTesto 76"/>
          <p:cNvSpPr txBox="1"/>
          <p:nvPr/>
        </p:nvSpPr>
        <p:spPr>
          <a:xfrm>
            <a:off x="8661405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Клиенты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9795939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 smtClean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Сертификации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79" name="Connettore 1 78"/>
          <p:cNvCxnSpPr/>
          <p:nvPr/>
        </p:nvCxnSpPr>
        <p:spPr>
          <a:xfrm>
            <a:off x="7493004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>
            <a:off x="8627539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9762073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sellaDiTesto 81"/>
          <p:cNvSpPr txBox="1"/>
          <p:nvPr/>
        </p:nvSpPr>
        <p:spPr>
          <a:xfrm>
            <a:off x="10930473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Контакты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83" name="Connettore 1 82"/>
          <p:cNvCxnSpPr/>
          <p:nvPr/>
        </p:nvCxnSpPr>
        <p:spPr>
          <a:xfrm>
            <a:off x="1089660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5257800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Компания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85" name="Connettore 1 84"/>
          <p:cNvCxnSpPr/>
          <p:nvPr/>
        </p:nvCxnSpPr>
        <p:spPr>
          <a:xfrm>
            <a:off x="635846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08" y="2661447"/>
            <a:ext cx="45847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4310961"/>
            <a:ext cx="3524250" cy="191452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73" y="4310961"/>
            <a:ext cx="3524250" cy="191452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37" y="4310961"/>
            <a:ext cx="3524250" cy="19145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515" y="2132450"/>
            <a:ext cx="581106" cy="7525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136" y="2115422"/>
            <a:ext cx="581106" cy="7525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2757" y="2123983"/>
            <a:ext cx="581106" cy="75258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7378" y="2132450"/>
            <a:ext cx="581106" cy="752580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1220065" y="3488461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Enel Produzione S.p.A.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3774687" y="3488462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Enel Produzione S.p.A.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6329309" y="3488463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it-IT" sz="1200" dirty="0" err="1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Italy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1252300" y="3004811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КЛИЕНТ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3806921" y="3004810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КОНТРАГЕНТ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6361542" y="3004810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МЕСТОНАХОЖДЕНИЕ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8883931" y="3488463"/>
            <a:ext cx="2088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267CFF"/>
              </a:buClr>
              <a:buSzPct val="140000"/>
            </a:pPr>
            <a:r>
              <a:rPr lang="en-US" sz="1200" dirty="0" smtClean="0">
                <a:solidFill>
                  <a:srgbClr val="5D5E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August 2015</a:t>
            </a:r>
            <a:endParaRPr lang="it-IT" sz="1200" dirty="0">
              <a:solidFill>
                <a:srgbClr val="5D5E6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8918631" y="3003953"/>
            <a:ext cx="202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200" dirty="0">
                <a:solidFill>
                  <a:srgbClr val="D8511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СРОКИ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" y="222188"/>
            <a:ext cx="1199299" cy="571095"/>
          </a:xfrm>
          <a:prstGeom prst="rect">
            <a:avLst/>
          </a:prstGeom>
        </p:spPr>
      </p:pic>
      <p:sp>
        <p:nvSpPr>
          <p:cNvPr id="57" name="Rettangolo 56"/>
          <p:cNvSpPr/>
          <p:nvPr/>
        </p:nvSpPr>
        <p:spPr>
          <a:xfrm>
            <a:off x="-1" y="1"/>
            <a:ext cx="12192001" cy="110068"/>
          </a:xfrm>
          <a:prstGeom prst="rect">
            <a:avLst/>
          </a:prstGeom>
          <a:solidFill>
            <a:srgbClr val="008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1" y="999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000" b="1" dirty="0" smtClean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ТРУБОПРОВОД</a:t>
            </a:r>
            <a:r>
              <a:rPr lang="it-IT" sz="2000" b="1" dirty="0" smtClean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DN </a:t>
            </a:r>
            <a:r>
              <a:rPr lang="it-IT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400 (16") CENTRALE "FEDERICO II" BRINDISI NORD-BRINDISI SUD </a:t>
            </a:r>
            <a:endParaRPr lang="it-IT" sz="2000" b="1" dirty="0" smtClean="0">
              <a:solidFill>
                <a:srgbClr val="00808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it-IT" sz="2000" b="1" dirty="0" smtClean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</a:t>
            </a:r>
            <a:r>
              <a:rPr lang="az-Cyrl-AZ" sz="2000" b="1" dirty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ДЛИНА: 11500 МЕТРОВ</a:t>
            </a:r>
            <a:r>
              <a:rPr lang="it-IT" sz="2000" b="1" dirty="0" smtClean="0">
                <a:solidFill>
                  <a:srgbClr val="00808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  <a:endParaRPr lang="it-IT" sz="2000" b="1" dirty="0">
              <a:solidFill>
                <a:srgbClr val="00808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61" name="Connettore 1 60"/>
          <p:cNvCxnSpPr/>
          <p:nvPr/>
        </p:nvCxnSpPr>
        <p:spPr>
          <a:xfrm>
            <a:off x="5678700" y="1911120"/>
            <a:ext cx="834598" cy="1"/>
          </a:xfrm>
          <a:prstGeom prst="line">
            <a:avLst/>
          </a:prstGeom>
          <a:ln>
            <a:solidFill>
              <a:srgbClr val="008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sellaDiTesto 74"/>
          <p:cNvSpPr txBox="1"/>
          <p:nvPr/>
        </p:nvSpPr>
        <p:spPr>
          <a:xfrm>
            <a:off x="6392337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Обследование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76" name="CasellaDiTesto 75"/>
          <p:cNvSpPr txBox="1"/>
          <p:nvPr/>
        </p:nvSpPr>
        <p:spPr>
          <a:xfrm>
            <a:off x="7526871" y="321733"/>
            <a:ext cx="1075267" cy="261610"/>
          </a:xfrm>
          <a:prstGeom prst="rect">
            <a:avLst/>
          </a:prstGeom>
          <a:solidFill>
            <a:srgbClr val="D851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Проекты</a:t>
            </a:r>
            <a:endParaRPr lang="it-IT" sz="11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77" name="CasellaDiTesto 76"/>
          <p:cNvSpPr txBox="1"/>
          <p:nvPr/>
        </p:nvSpPr>
        <p:spPr>
          <a:xfrm>
            <a:off x="8661405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Клиенты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9795939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Сертификации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79" name="Connettore 1 78"/>
          <p:cNvCxnSpPr/>
          <p:nvPr/>
        </p:nvCxnSpPr>
        <p:spPr>
          <a:xfrm>
            <a:off x="7493004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>
            <a:off x="8627539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9762073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sellaDiTesto 81"/>
          <p:cNvSpPr txBox="1"/>
          <p:nvPr/>
        </p:nvSpPr>
        <p:spPr>
          <a:xfrm>
            <a:off x="10930473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Контакты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83" name="Connettore 1 82"/>
          <p:cNvCxnSpPr/>
          <p:nvPr/>
        </p:nvCxnSpPr>
        <p:spPr>
          <a:xfrm>
            <a:off x="1089660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5257800" y="321733"/>
            <a:ext cx="10752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100" dirty="0">
                <a:solidFill>
                  <a:srgbClr val="00808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Компания</a:t>
            </a:r>
            <a:endParaRPr lang="it-IT" sz="1100" dirty="0">
              <a:solidFill>
                <a:srgbClr val="00808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85" name="Connettore 1 84"/>
          <p:cNvCxnSpPr/>
          <p:nvPr/>
        </p:nvCxnSpPr>
        <p:spPr>
          <a:xfrm>
            <a:off x="6358467" y="355335"/>
            <a:ext cx="0" cy="209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4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</TotalTime>
  <Words>1318</Words>
  <Application>Microsoft Office PowerPoint</Application>
  <PresentationFormat>Widescreen</PresentationFormat>
  <Paragraphs>298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Calibri Light</vt:lpstr>
      <vt:lpstr>Roboto Condensed Light</vt:lpstr>
      <vt:lpstr>Roboto Condensed</vt:lpstr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C.I.I. Guatelli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Maccio</dc:creator>
  <cp:lastModifiedBy>Marco Maccio</cp:lastModifiedBy>
  <cp:revision>130</cp:revision>
  <dcterms:created xsi:type="dcterms:W3CDTF">2015-07-06T13:24:41Z</dcterms:created>
  <dcterms:modified xsi:type="dcterms:W3CDTF">2017-04-20T10:40:26Z</dcterms:modified>
</cp:coreProperties>
</file>