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5" r:id="rId4"/>
    <p:sldId id="277" r:id="rId5"/>
    <p:sldId id="290" r:id="rId6"/>
    <p:sldId id="279" r:id="rId7"/>
    <p:sldId id="280" r:id="rId8"/>
    <p:sldId id="281" r:id="rId9"/>
    <p:sldId id="291" r:id="rId10"/>
    <p:sldId id="266" r:id="rId11"/>
    <p:sldId id="282" r:id="rId12"/>
    <p:sldId id="283" r:id="rId13"/>
    <p:sldId id="284" r:id="rId14"/>
    <p:sldId id="285" r:id="rId15"/>
    <p:sldId id="286" r:id="rId16"/>
    <p:sldId id="287" r:id="rId17"/>
    <p:sldId id="288" r:id="rId18"/>
    <p:sldId id="289" r:id="rId19"/>
  </p:sldIdLst>
  <p:sldSz cx="12192000" cy="6858000"/>
  <p:notesSz cx="6858000" cy="9144000"/>
  <p:embeddedFontLst>
    <p:embeddedFont>
      <p:font typeface="Calibri Light" panose="020F0302020204030204" pitchFamily="34" charset="0"/>
      <p:regular r:id="rId20"/>
      <p:italic r:id="rId21"/>
    </p:embeddedFont>
    <p:embeddedFont>
      <p:font typeface="Roboto Condensed Light" panose="02000000000000000000" pitchFamily="2" charset="0"/>
      <p:regular r:id="rId22"/>
      <p:italic r:id="rId23"/>
    </p:embeddedFont>
    <p:embeddedFont>
      <p:font typeface="Calibri" panose="020F0502020204030204" pitchFamily="34" charset="0"/>
      <p:regular r:id="rId24"/>
      <p:bold r:id="rId25"/>
      <p:italic r:id="rId26"/>
      <p:boldItalic r:id="rId27"/>
    </p:embeddedFont>
    <p:embeddedFont>
      <p:font typeface="Roboto Condensed" panose="02000000000000000000" pitchFamily="2" charset="0"/>
      <p:regular r:id="rId28"/>
      <p:bold r:id="rId29"/>
      <p:italic r:id="rId30"/>
      <p:boldItalic r:id="rId31"/>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5117"/>
    <a:srgbClr val="008081"/>
    <a:srgbClr val="E1E2E4"/>
    <a:srgbClr val="F0F0F0"/>
    <a:srgbClr val="F0E465"/>
    <a:srgbClr val="000000"/>
    <a:srgbClr val="FFFFFF"/>
    <a:srgbClr val="5D5E6A"/>
    <a:srgbClr val="434342"/>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6" autoAdjust="0"/>
    <p:restoredTop sz="94660"/>
  </p:normalViewPr>
  <p:slideViewPr>
    <p:cSldViewPr snapToGrid="0">
      <p:cViewPr varScale="1">
        <p:scale>
          <a:sx n="113" d="100"/>
          <a:sy n="113" d="100"/>
        </p:scale>
        <p:origin x="132"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71093E6-A680-495F-BB42-22CBA38539F7}" type="datetimeFigureOut">
              <a:rPr lang="it-IT" smtClean="0"/>
              <a:t>20/04/2017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2487736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71093E6-A680-495F-BB42-22CBA38539F7}" type="datetimeFigureOut">
              <a:rPr lang="it-IT" smtClean="0"/>
              <a:t>20/04/2017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284330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2"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2"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71093E6-A680-495F-BB42-22CBA38539F7}" type="datetimeFigureOut">
              <a:rPr lang="it-IT" smtClean="0"/>
              <a:t>20/04/2017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5731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71093E6-A680-495F-BB42-22CBA38539F7}" type="datetimeFigureOut">
              <a:rPr lang="it-IT" smtClean="0"/>
              <a:t>20/04/2017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374427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1" y="1709742"/>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71093E6-A680-495F-BB42-22CBA38539F7}" type="datetimeFigureOut">
              <a:rPr lang="it-IT" smtClean="0"/>
              <a:t>20/04/2017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246373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71093E6-A680-495F-BB42-22CBA38539F7}" type="datetimeFigureOut">
              <a:rPr lang="it-IT" smtClean="0"/>
              <a:t>20/04/2017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24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9"/>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9"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2"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71093E6-A680-495F-BB42-22CBA38539F7}" type="datetimeFigureOut">
              <a:rPr lang="it-IT" smtClean="0"/>
              <a:t>20/04/2017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2138819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71093E6-A680-495F-BB42-22CBA38539F7}" type="datetimeFigureOut">
              <a:rPr lang="it-IT" smtClean="0"/>
              <a:t>20/04/2017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3996931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71093E6-A680-495F-BB42-22CBA38539F7}" type="datetimeFigureOut">
              <a:rPr lang="it-IT" smtClean="0"/>
              <a:t>20/04/2017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3255694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71093E6-A680-495F-BB42-22CBA38539F7}" type="datetimeFigureOut">
              <a:rPr lang="it-IT" smtClean="0"/>
              <a:t>20/04/2017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3633962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71093E6-A680-495F-BB42-22CBA38539F7}" type="datetimeFigureOut">
              <a:rPr lang="it-IT" smtClean="0"/>
              <a:t>20/04/2017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2647920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093E6-A680-495F-BB42-22CBA38539F7}" type="datetimeFigureOut">
              <a:rPr lang="it-IT" smtClean="0"/>
              <a:t>20/04/2017</a:t>
            </a:fld>
            <a:endParaRPr lang="it-IT"/>
          </a:p>
        </p:txBody>
      </p:sp>
      <p:sp>
        <p:nvSpPr>
          <p:cNvPr id="5" name="Segnaposto piè di pagina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96999-0ECC-4A36-8FC1-901FEB5D6DC1}" type="slidenum">
              <a:rPr lang="it-IT" smtClean="0"/>
              <a:t>‹N›</a:t>
            </a:fld>
            <a:endParaRPr lang="it-IT"/>
          </a:p>
        </p:txBody>
      </p:sp>
    </p:spTree>
    <p:extLst>
      <p:ext uri="{BB962C8B-B14F-4D97-AF65-F5344CB8AC3E}">
        <p14:creationId xmlns:p14="http://schemas.microsoft.com/office/powerpoint/2010/main" val="3956206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5.png"/><Relationship Id="rId7" Type="http://schemas.openxmlformats.org/officeDocument/2006/relationships/image" Target="../media/image39.jp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2.jpg"/><Relationship Id="rId7" Type="http://schemas.openxmlformats.org/officeDocument/2006/relationships/image" Target="../media/image36.png"/><Relationship Id="rId2" Type="http://schemas.openxmlformats.org/officeDocument/2006/relationships/image" Target="../media/image41.jp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43.jp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5.jpg"/><Relationship Id="rId7" Type="http://schemas.openxmlformats.org/officeDocument/2006/relationships/image" Target="../media/image36.png"/><Relationship Id="rId2" Type="http://schemas.openxmlformats.org/officeDocument/2006/relationships/image" Target="../media/image44.jp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46.jp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8.jpg"/><Relationship Id="rId7" Type="http://schemas.openxmlformats.org/officeDocument/2006/relationships/image" Target="../media/image36.png"/><Relationship Id="rId2" Type="http://schemas.openxmlformats.org/officeDocument/2006/relationships/image" Target="../media/image47.jp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49.jp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1.jpg"/><Relationship Id="rId7" Type="http://schemas.openxmlformats.org/officeDocument/2006/relationships/image" Target="../media/image36.png"/><Relationship Id="rId2" Type="http://schemas.openxmlformats.org/officeDocument/2006/relationships/image" Target="../media/image50.jp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52.jp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image" Target="../media/image6.png"/><Relationship Id="rId16"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1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8" Type="http://schemas.openxmlformats.org/officeDocument/2006/relationships/hyperlink" Target="http://www.trecoil.it/inspection/mfl" TargetMode="External"/><Relationship Id="rId3" Type="http://schemas.openxmlformats.org/officeDocument/2006/relationships/image" Target="../media/image8.jp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www.trecoil.it/inspection/caliperpig" TargetMode="External"/><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20.pn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g"/><Relationship Id="rId7" Type="http://schemas.openxmlformats.org/officeDocument/2006/relationships/image" Target="../media/image36.pn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 y="2"/>
            <a:ext cx="12192001" cy="948267"/>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5" name="Immagin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0147" y="114125"/>
            <a:ext cx="791999" cy="720000"/>
          </a:xfrm>
          <a:prstGeom prst="rect">
            <a:avLst/>
          </a:prstGeom>
        </p:spPr>
      </p:pic>
      <p:sp>
        <p:nvSpPr>
          <p:cNvPr id="9" name="Rettangolo 8"/>
          <p:cNvSpPr/>
          <p:nvPr/>
        </p:nvSpPr>
        <p:spPr>
          <a:xfrm>
            <a:off x="2" y="5909735"/>
            <a:ext cx="12192001" cy="948267"/>
          </a:xfrm>
          <a:prstGeom prst="rect">
            <a:avLst/>
          </a:prstGeom>
          <a:solidFill>
            <a:srgbClr val="2C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24" name="CasellaDiTesto 23"/>
          <p:cNvSpPr txBox="1"/>
          <p:nvPr/>
        </p:nvSpPr>
        <p:spPr>
          <a:xfrm>
            <a:off x="-1" y="6275347"/>
            <a:ext cx="12192000" cy="246221"/>
          </a:xfrm>
          <a:prstGeom prst="rect">
            <a:avLst/>
          </a:prstGeom>
          <a:noFill/>
        </p:spPr>
        <p:txBody>
          <a:bodyPr wrap="square" rtlCol="0">
            <a:spAutoFit/>
          </a:bodyPr>
          <a:lstStyle/>
          <a:p>
            <a:pPr algn="ctr"/>
            <a:r>
              <a:rPr lang="it-IT" sz="1000" dirty="0" err="1"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Certified</a:t>
            </a:r>
            <a:r>
              <a:rPr lang="it-IT" sz="10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it-IT" sz="10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company </a:t>
            </a:r>
            <a:r>
              <a:rPr lang="it-IT" sz="10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ISO 9001:2008</a:t>
            </a:r>
          </a:p>
        </p:txBody>
      </p:sp>
      <p:sp>
        <p:nvSpPr>
          <p:cNvPr id="3" name="Sottotitolo 2"/>
          <p:cNvSpPr>
            <a:spLocks noGrp="1"/>
          </p:cNvSpPr>
          <p:nvPr>
            <p:ph type="subTitle" idx="1"/>
          </p:nvPr>
        </p:nvSpPr>
        <p:spPr>
          <a:xfrm>
            <a:off x="1" y="4563535"/>
            <a:ext cx="12192000" cy="694267"/>
          </a:xfrm>
        </p:spPr>
        <p:txBody>
          <a:bodyPr>
            <a:normAutofit/>
          </a:bodyPr>
          <a:lstStyle/>
          <a:p>
            <a:r>
              <a:rPr lang="it-IT" sz="16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REGISTERED </a:t>
            </a:r>
            <a:r>
              <a:rPr lang="it-IT" sz="16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OFFICE</a:t>
            </a:r>
            <a:r>
              <a:rPr lang="it-IT" sz="1600" dirty="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 – </a:t>
            </a:r>
            <a:r>
              <a:rPr lang="it-IT" sz="1600" dirty="0" smtClean="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VIA BRESSANI 4/B, 29017 FIORENZUOLA D’ARDA (PC), ITALY </a:t>
            </a:r>
            <a:r>
              <a:rPr lang="it-IT" sz="1600" dirty="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 </a:t>
            </a:r>
            <a:r>
              <a:rPr lang="it-IT" sz="1600" dirty="0" smtClean="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PHONE: +39.0321/784127</a:t>
            </a:r>
            <a:endParaRPr lang="it-IT" sz="1600" dirty="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endParaRPr>
          </a:p>
          <a:p>
            <a:r>
              <a:rPr lang="it-IT" sz="16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HEADQUARTER</a:t>
            </a:r>
            <a:r>
              <a:rPr lang="it-IT" sz="1600" dirty="0" smtClean="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 </a:t>
            </a:r>
            <a:r>
              <a:rPr lang="it-IT" sz="1600" dirty="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 VIA G. FERRARIS 13, 43036 FIDENZA (PR</a:t>
            </a:r>
            <a:r>
              <a:rPr lang="it-IT" sz="1600" dirty="0" smtClean="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 ITALY </a:t>
            </a:r>
            <a:r>
              <a:rPr lang="it-IT" sz="1600" dirty="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 </a:t>
            </a:r>
            <a:r>
              <a:rPr lang="it-IT" sz="1600" dirty="0" smtClean="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PHONE: </a:t>
            </a:r>
            <a:r>
              <a:rPr lang="it-IT" sz="1600" dirty="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+39.0524/530259 – FAX: +39.0524/530142</a:t>
            </a:r>
          </a:p>
        </p:txBody>
      </p:sp>
      <p:sp>
        <p:nvSpPr>
          <p:cNvPr id="11" name="CasellaDiTesto 10"/>
          <p:cNvSpPr txBox="1"/>
          <p:nvPr/>
        </p:nvSpPr>
        <p:spPr>
          <a:xfrm>
            <a:off x="381002" y="6214534"/>
            <a:ext cx="2342679" cy="369332"/>
          </a:xfrm>
          <a:prstGeom prst="rect">
            <a:avLst/>
          </a:prstGeom>
          <a:noFill/>
        </p:spPr>
        <p:txBody>
          <a:bodyPr wrap="square" rtlCol="0">
            <a:spAutoFit/>
          </a:bodyPr>
          <a:lstStyle/>
          <a:p>
            <a:r>
              <a:rPr lang="it-IT"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info@trecoil.it</a:t>
            </a:r>
            <a:endParaRPr lang="it-IT"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2" name="CasellaDiTesto 11"/>
          <p:cNvSpPr txBox="1"/>
          <p:nvPr/>
        </p:nvSpPr>
        <p:spPr>
          <a:xfrm>
            <a:off x="9468324" y="6214534"/>
            <a:ext cx="2342679" cy="369332"/>
          </a:xfrm>
          <a:prstGeom prst="rect">
            <a:avLst/>
          </a:prstGeom>
          <a:noFill/>
        </p:spPr>
        <p:txBody>
          <a:bodyPr wrap="square" rtlCol="0">
            <a:spAutoFit/>
          </a:bodyPr>
          <a:lstStyle/>
          <a:p>
            <a:pPr algn="r"/>
            <a:r>
              <a:rPr lang="it-IT"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www.trecoil.it</a:t>
            </a:r>
            <a:endParaRPr lang="it-IT"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16" name="Immagin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665" y="57866"/>
            <a:ext cx="460665" cy="832527"/>
          </a:xfrm>
          <a:prstGeom prst="rect">
            <a:avLst/>
          </a:prstGeom>
        </p:spPr>
      </p:pic>
      <p:pic>
        <p:nvPicPr>
          <p:cNvPr id="6" name="Immagine 5"/>
          <p:cNvPicPr>
            <a:picLocks noChangeAspect="1"/>
          </p:cNvPicPr>
          <p:nvPr/>
        </p:nvPicPr>
        <p:blipFill>
          <a:blip r:embed="rId4"/>
          <a:stretch>
            <a:fillRect/>
          </a:stretch>
        </p:blipFill>
        <p:spPr>
          <a:xfrm>
            <a:off x="3378765" y="1590262"/>
            <a:ext cx="5434468" cy="2586331"/>
          </a:xfrm>
          <a:prstGeom prst="rect">
            <a:avLst/>
          </a:prstGeom>
        </p:spPr>
      </p:pic>
      <p:pic>
        <p:nvPicPr>
          <p:cNvPr id="13" name="Immagine 12"/>
          <p:cNvPicPr>
            <a:picLocks noChangeAspect="1"/>
          </p:cNvPicPr>
          <p:nvPr/>
        </p:nvPicPr>
        <p:blipFill>
          <a:blip r:embed="rId5"/>
          <a:stretch>
            <a:fillRect/>
          </a:stretch>
        </p:blipFill>
        <p:spPr>
          <a:xfrm>
            <a:off x="11583228" y="57866"/>
            <a:ext cx="462515" cy="832527"/>
          </a:xfrm>
          <a:prstGeom prst="rect">
            <a:avLst/>
          </a:prstGeom>
        </p:spPr>
      </p:pic>
    </p:spTree>
    <p:extLst>
      <p:ext uri="{BB962C8B-B14F-4D97-AF65-F5344CB8AC3E}">
        <p14:creationId xmlns:p14="http://schemas.microsoft.com/office/powerpoint/2010/main" val="1823790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a:stretch>
            <a:fillRect/>
          </a:stretch>
        </p:blipFill>
        <p:spPr>
          <a:xfrm>
            <a:off x="1973515" y="2132450"/>
            <a:ext cx="581106" cy="752580"/>
          </a:xfrm>
          <a:prstGeom prst="rect">
            <a:avLst/>
          </a:prstGeom>
        </p:spPr>
      </p:pic>
      <p:pic>
        <p:nvPicPr>
          <p:cNvPr id="9" name="Immagine 8"/>
          <p:cNvPicPr>
            <a:picLocks noChangeAspect="1"/>
          </p:cNvPicPr>
          <p:nvPr/>
        </p:nvPicPr>
        <p:blipFill>
          <a:blip r:embed="rId3"/>
          <a:stretch>
            <a:fillRect/>
          </a:stretch>
        </p:blipFill>
        <p:spPr>
          <a:xfrm>
            <a:off x="4528136" y="2115422"/>
            <a:ext cx="581106" cy="752580"/>
          </a:xfrm>
          <a:prstGeom prst="rect">
            <a:avLst/>
          </a:prstGeom>
        </p:spPr>
      </p:pic>
      <p:pic>
        <p:nvPicPr>
          <p:cNvPr id="10" name="Immagine 9"/>
          <p:cNvPicPr>
            <a:picLocks noChangeAspect="1"/>
          </p:cNvPicPr>
          <p:nvPr/>
        </p:nvPicPr>
        <p:blipFill>
          <a:blip r:embed="rId4"/>
          <a:stretch>
            <a:fillRect/>
          </a:stretch>
        </p:blipFill>
        <p:spPr>
          <a:xfrm>
            <a:off x="7082757" y="2123983"/>
            <a:ext cx="581106" cy="752580"/>
          </a:xfrm>
          <a:prstGeom prst="rect">
            <a:avLst/>
          </a:prstGeom>
        </p:spPr>
      </p:pic>
      <p:pic>
        <p:nvPicPr>
          <p:cNvPr id="11" name="Immagine 10"/>
          <p:cNvPicPr>
            <a:picLocks noChangeAspect="1"/>
          </p:cNvPicPr>
          <p:nvPr/>
        </p:nvPicPr>
        <p:blipFill>
          <a:blip r:embed="rId5"/>
          <a:stretch>
            <a:fillRect/>
          </a:stretch>
        </p:blipFill>
        <p:spPr>
          <a:xfrm>
            <a:off x="9637378" y="2132450"/>
            <a:ext cx="581106" cy="752580"/>
          </a:xfrm>
          <a:prstGeom prst="rect">
            <a:avLst/>
          </a:prstGeom>
        </p:spPr>
      </p:pic>
      <p:pic>
        <p:nvPicPr>
          <p:cNvPr id="2" name="Immagin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434" y="4310961"/>
            <a:ext cx="3524250" cy="1914525"/>
          </a:xfrm>
          <a:prstGeom prst="rect">
            <a:avLst/>
          </a:prstGeom>
        </p:spPr>
      </p:pic>
      <p:pic>
        <p:nvPicPr>
          <p:cNvPr id="4" name="Immagin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2497" y="4310961"/>
            <a:ext cx="3524250" cy="1914525"/>
          </a:xfrm>
          <a:prstGeom prst="rect">
            <a:avLst/>
          </a:prstGeom>
        </p:spPr>
      </p:pic>
      <p:pic>
        <p:nvPicPr>
          <p:cNvPr id="6" name="Immagin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4561" y="4310962"/>
            <a:ext cx="3524250" cy="1914525"/>
          </a:xfrm>
          <a:prstGeom prst="rect">
            <a:avLst/>
          </a:prstGeom>
        </p:spPr>
      </p:pic>
      <p:sp>
        <p:nvSpPr>
          <p:cNvPr id="44" name="CasellaDiTesto 43"/>
          <p:cNvSpPr txBox="1"/>
          <p:nvPr/>
        </p:nvSpPr>
        <p:spPr>
          <a:xfrm>
            <a:off x="1220065" y="3488461"/>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S.A.L.P. S.p.A. - I.CO.P. S.p.A.</a:t>
            </a:r>
          </a:p>
        </p:txBody>
      </p:sp>
      <p:sp>
        <p:nvSpPr>
          <p:cNvPr id="46" name="CasellaDiTesto 45"/>
          <p:cNvSpPr txBox="1"/>
          <p:nvPr/>
        </p:nvSpPr>
        <p:spPr>
          <a:xfrm>
            <a:off x="3774687" y="348846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SNAM Rete Gas S.p.A.</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7" name="CasellaDiTesto 46"/>
          <p:cNvSpPr txBox="1"/>
          <p:nvPr/>
        </p:nvSpPr>
        <p:spPr>
          <a:xfrm>
            <a:off x="6329309" y="3488463"/>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err="1"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Italy</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0" name="CasellaDiTesto 49"/>
          <p:cNvSpPr txBox="1"/>
          <p:nvPr/>
        </p:nvSpPr>
        <p:spPr>
          <a:xfrm>
            <a:off x="1252300" y="3004811"/>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CLIENT</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1" name="CasellaDiTesto 50"/>
          <p:cNvSpPr txBox="1"/>
          <p:nvPr/>
        </p:nvSpPr>
        <p:spPr>
          <a:xfrm>
            <a:off x="3806921" y="3004810"/>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CONTRACTOR</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2" name="CasellaDiTesto 51"/>
          <p:cNvSpPr txBox="1"/>
          <p:nvPr/>
        </p:nvSpPr>
        <p:spPr>
          <a:xfrm>
            <a:off x="6361542" y="3004810"/>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LOCATION</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0" name="CasellaDiTesto 39"/>
          <p:cNvSpPr txBox="1"/>
          <p:nvPr/>
        </p:nvSpPr>
        <p:spPr>
          <a:xfrm>
            <a:off x="8883931" y="3488463"/>
            <a:ext cx="2088000" cy="276999"/>
          </a:xfrm>
          <a:prstGeom prst="rect">
            <a:avLst/>
          </a:prstGeom>
          <a:noFill/>
          <a:ln>
            <a:noFill/>
          </a:ln>
        </p:spPr>
        <p:txBody>
          <a:bodyPr wrap="square" rtlCol="0">
            <a:spAutoFit/>
          </a:bodyPr>
          <a:lstStyle/>
          <a:p>
            <a:pPr algn="ctr">
              <a:spcAft>
                <a:spcPts val="300"/>
              </a:spcAft>
              <a:buClr>
                <a:srgbClr val="267CFF"/>
              </a:buClr>
              <a:buSzPct val="140000"/>
            </a:pPr>
            <a:r>
              <a:rPr lang="en-US"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May 2015</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8" name="CasellaDiTesto 57"/>
          <p:cNvSpPr txBox="1"/>
          <p:nvPr/>
        </p:nvSpPr>
        <p:spPr>
          <a:xfrm>
            <a:off x="8918631" y="3003953"/>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TIME</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37" name="Immagine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901" y="222188"/>
            <a:ext cx="1199299" cy="571095"/>
          </a:xfrm>
          <a:prstGeom prst="rect">
            <a:avLst/>
          </a:prstGeom>
        </p:spPr>
      </p:pic>
      <p:sp>
        <p:nvSpPr>
          <p:cNvPr id="57" name="Rettangolo 56"/>
          <p:cNvSpPr/>
          <p:nvPr/>
        </p:nvSpPr>
        <p:spPr>
          <a:xfrm>
            <a:off x="-1" y="1"/>
            <a:ext cx="12192001" cy="110068"/>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CasellaDiTesto 59"/>
          <p:cNvSpPr txBox="1"/>
          <p:nvPr/>
        </p:nvSpPr>
        <p:spPr>
          <a:xfrm>
            <a:off x="1" y="999068"/>
            <a:ext cx="12192000" cy="707886"/>
          </a:xfrm>
          <a:prstGeom prst="rect">
            <a:avLst/>
          </a:prstGeom>
          <a:noFill/>
        </p:spPr>
        <p:txBody>
          <a:bodyPr wrap="square" rtlCol="0">
            <a:spAutoFit/>
          </a:bodyPr>
          <a:lstStyle/>
          <a:p>
            <a:pPr algn="ctr"/>
            <a:r>
              <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PIPELINE DN 1400 (56") ZIMELLA-CERVIGNANO, DP 75 BAR </a:t>
            </a:r>
          </a:p>
          <a:p>
            <a:pPr algn="ctr"/>
            <a:r>
              <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STEP 1</a:t>
            </a:r>
          </a:p>
        </p:txBody>
      </p:sp>
      <p:cxnSp>
        <p:nvCxnSpPr>
          <p:cNvPr id="61" name="Connettore 1 60"/>
          <p:cNvCxnSpPr/>
          <p:nvPr/>
        </p:nvCxnSpPr>
        <p:spPr>
          <a:xfrm>
            <a:off x="5678700" y="1911120"/>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sp>
        <p:nvSpPr>
          <p:cNvPr id="75" name="CasellaDiTesto 74"/>
          <p:cNvSpPr txBox="1"/>
          <p:nvPr/>
        </p:nvSpPr>
        <p:spPr>
          <a:xfrm>
            <a:off x="6392337"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Inspection</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76" name="CasellaDiTesto 75"/>
          <p:cNvSpPr txBox="1"/>
          <p:nvPr/>
        </p:nvSpPr>
        <p:spPr>
          <a:xfrm>
            <a:off x="7526871" y="321733"/>
            <a:ext cx="1075267" cy="276999"/>
          </a:xfrm>
          <a:prstGeom prst="rect">
            <a:avLst/>
          </a:prstGeom>
          <a:solidFill>
            <a:srgbClr val="D85117"/>
          </a:solidFill>
          <a:ln>
            <a:noFill/>
          </a:ln>
        </p:spPr>
        <p:txBody>
          <a:bodyPr wrap="square" rtlCol="0">
            <a:spAutoFit/>
          </a:bodyPr>
          <a:lstStyle/>
          <a:p>
            <a:pPr algn="ctr"/>
            <a:r>
              <a:rPr lang="it-IT"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Projects</a:t>
            </a:r>
            <a:endParaRPr lang="it-IT"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77" name="CasellaDiTesto 76"/>
          <p:cNvSpPr txBox="1"/>
          <p:nvPr/>
        </p:nvSpPr>
        <p:spPr>
          <a:xfrm>
            <a:off x="8661405"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Clients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78" name="CasellaDiTesto 77"/>
          <p:cNvSpPr txBox="1"/>
          <p:nvPr/>
        </p:nvSpPr>
        <p:spPr>
          <a:xfrm>
            <a:off x="9795939"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Certifications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79" name="Connettore 1 78"/>
          <p:cNvCxnSpPr/>
          <p:nvPr/>
        </p:nvCxnSpPr>
        <p:spPr>
          <a:xfrm>
            <a:off x="7493004"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0" name="Connettore 1 79"/>
          <p:cNvCxnSpPr/>
          <p:nvPr/>
        </p:nvCxnSpPr>
        <p:spPr>
          <a:xfrm>
            <a:off x="8627539"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1" name="Connettore 1 80"/>
          <p:cNvCxnSpPr/>
          <p:nvPr/>
        </p:nvCxnSpPr>
        <p:spPr>
          <a:xfrm>
            <a:off x="9762073"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2" name="CasellaDiTesto 81"/>
          <p:cNvSpPr txBox="1"/>
          <p:nvPr/>
        </p:nvSpPr>
        <p:spPr>
          <a:xfrm>
            <a:off x="10930473"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Contacts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83" name="Connettore 1 82"/>
          <p:cNvCxnSpPr/>
          <p:nvPr/>
        </p:nvCxnSpPr>
        <p:spPr>
          <a:xfrm>
            <a:off x="1089660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4" name="CasellaDiTesto 83"/>
          <p:cNvSpPr txBox="1"/>
          <p:nvPr/>
        </p:nvSpPr>
        <p:spPr>
          <a:xfrm>
            <a:off x="5257800"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Company</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85" name="Connettore 1 84"/>
          <p:cNvCxnSpPr/>
          <p:nvPr/>
        </p:nvCxnSpPr>
        <p:spPr>
          <a:xfrm>
            <a:off x="635846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581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34" y="4310960"/>
            <a:ext cx="3524250" cy="1914525"/>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497" y="4310579"/>
            <a:ext cx="3524250" cy="1914525"/>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4560" y="4310961"/>
            <a:ext cx="3524250" cy="1914525"/>
          </a:xfrm>
          <a:prstGeom prst="rect">
            <a:avLst/>
          </a:prstGeom>
        </p:spPr>
      </p:pic>
      <p:pic>
        <p:nvPicPr>
          <p:cNvPr id="8" name="Immagine 7"/>
          <p:cNvPicPr>
            <a:picLocks noChangeAspect="1"/>
          </p:cNvPicPr>
          <p:nvPr/>
        </p:nvPicPr>
        <p:blipFill>
          <a:blip r:embed="rId5"/>
          <a:stretch>
            <a:fillRect/>
          </a:stretch>
        </p:blipFill>
        <p:spPr>
          <a:xfrm>
            <a:off x="1973515" y="2132450"/>
            <a:ext cx="581106" cy="752580"/>
          </a:xfrm>
          <a:prstGeom prst="rect">
            <a:avLst/>
          </a:prstGeom>
        </p:spPr>
      </p:pic>
      <p:pic>
        <p:nvPicPr>
          <p:cNvPr id="9" name="Immagine 8"/>
          <p:cNvPicPr>
            <a:picLocks noChangeAspect="1"/>
          </p:cNvPicPr>
          <p:nvPr/>
        </p:nvPicPr>
        <p:blipFill>
          <a:blip r:embed="rId6"/>
          <a:stretch>
            <a:fillRect/>
          </a:stretch>
        </p:blipFill>
        <p:spPr>
          <a:xfrm>
            <a:off x="4528136" y="2115422"/>
            <a:ext cx="581106" cy="752580"/>
          </a:xfrm>
          <a:prstGeom prst="rect">
            <a:avLst/>
          </a:prstGeom>
        </p:spPr>
      </p:pic>
      <p:pic>
        <p:nvPicPr>
          <p:cNvPr id="10" name="Immagine 9"/>
          <p:cNvPicPr>
            <a:picLocks noChangeAspect="1"/>
          </p:cNvPicPr>
          <p:nvPr/>
        </p:nvPicPr>
        <p:blipFill>
          <a:blip r:embed="rId7"/>
          <a:stretch>
            <a:fillRect/>
          </a:stretch>
        </p:blipFill>
        <p:spPr>
          <a:xfrm>
            <a:off x="7082757" y="2123983"/>
            <a:ext cx="581106" cy="752580"/>
          </a:xfrm>
          <a:prstGeom prst="rect">
            <a:avLst/>
          </a:prstGeom>
        </p:spPr>
      </p:pic>
      <p:pic>
        <p:nvPicPr>
          <p:cNvPr id="11" name="Immagine 10"/>
          <p:cNvPicPr>
            <a:picLocks noChangeAspect="1"/>
          </p:cNvPicPr>
          <p:nvPr/>
        </p:nvPicPr>
        <p:blipFill>
          <a:blip r:embed="rId8"/>
          <a:stretch>
            <a:fillRect/>
          </a:stretch>
        </p:blipFill>
        <p:spPr>
          <a:xfrm>
            <a:off x="9637378" y="2132450"/>
            <a:ext cx="581106" cy="752580"/>
          </a:xfrm>
          <a:prstGeom prst="rect">
            <a:avLst/>
          </a:prstGeom>
        </p:spPr>
      </p:pic>
      <p:sp>
        <p:nvSpPr>
          <p:cNvPr id="44" name="CasellaDiTesto 43"/>
          <p:cNvSpPr txBox="1"/>
          <p:nvPr/>
        </p:nvSpPr>
        <p:spPr>
          <a:xfrm>
            <a:off x="1220065" y="3488461"/>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Bonatti S.p.A.</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6" name="CasellaDiTesto 45"/>
          <p:cNvSpPr txBox="1"/>
          <p:nvPr/>
        </p:nvSpPr>
        <p:spPr>
          <a:xfrm>
            <a:off x="3774687" y="348846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SNAM Rete Gas S.p.A.</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7" name="CasellaDiTesto 46"/>
          <p:cNvSpPr txBox="1"/>
          <p:nvPr/>
        </p:nvSpPr>
        <p:spPr>
          <a:xfrm>
            <a:off x="6329309" y="3488463"/>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err="1"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Italy</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0" name="CasellaDiTesto 49"/>
          <p:cNvSpPr txBox="1"/>
          <p:nvPr/>
        </p:nvSpPr>
        <p:spPr>
          <a:xfrm>
            <a:off x="1252300" y="3004811"/>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CLIENT</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1" name="CasellaDiTesto 50"/>
          <p:cNvSpPr txBox="1"/>
          <p:nvPr/>
        </p:nvSpPr>
        <p:spPr>
          <a:xfrm>
            <a:off x="3806921" y="3004810"/>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CONTRACTOR</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2" name="CasellaDiTesto 51"/>
          <p:cNvSpPr txBox="1"/>
          <p:nvPr/>
        </p:nvSpPr>
        <p:spPr>
          <a:xfrm>
            <a:off x="6361542" y="3004810"/>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LOCATION</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0" name="CasellaDiTesto 39"/>
          <p:cNvSpPr txBox="1"/>
          <p:nvPr/>
        </p:nvSpPr>
        <p:spPr>
          <a:xfrm>
            <a:off x="8883931" y="3488463"/>
            <a:ext cx="2088000" cy="276999"/>
          </a:xfrm>
          <a:prstGeom prst="rect">
            <a:avLst/>
          </a:prstGeom>
          <a:noFill/>
          <a:ln>
            <a:noFill/>
          </a:ln>
        </p:spPr>
        <p:txBody>
          <a:bodyPr wrap="square" rtlCol="0">
            <a:spAutoFit/>
          </a:bodyPr>
          <a:lstStyle/>
          <a:p>
            <a:pPr algn="ctr">
              <a:spcAft>
                <a:spcPts val="300"/>
              </a:spcAft>
              <a:buClr>
                <a:srgbClr val="267CFF"/>
              </a:buClr>
              <a:buSzPct val="140000"/>
            </a:pPr>
            <a:r>
              <a:rPr lang="en-US"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October 2014</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8" name="CasellaDiTesto 57"/>
          <p:cNvSpPr txBox="1"/>
          <p:nvPr/>
        </p:nvSpPr>
        <p:spPr>
          <a:xfrm>
            <a:off x="8918631" y="3003953"/>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TIME</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37" name="Immagine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901" y="222188"/>
            <a:ext cx="1199299" cy="571095"/>
          </a:xfrm>
          <a:prstGeom prst="rect">
            <a:avLst/>
          </a:prstGeom>
        </p:spPr>
      </p:pic>
      <p:sp>
        <p:nvSpPr>
          <p:cNvPr id="57" name="Rettangolo 56"/>
          <p:cNvSpPr/>
          <p:nvPr/>
        </p:nvSpPr>
        <p:spPr>
          <a:xfrm>
            <a:off x="-1" y="1"/>
            <a:ext cx="12192001" cy="110068"/>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CasellaDiTesto 59"/>
          <p:cNvSpPr txBox="1"/>
          <p:nvPr/>
        </p:nvSpPr>
        <p:spPr>
          <a:xfrm>
            <a:off x="1" y="999068"/>
            <a:ext cx="12192000" cy="707886"/>
          </a:xfrm>
          <a:prstGeom prst="rect">
            <a:avLst/>
          </a:prstGeom>
          <a:noFill/>
        </p:spPr>
        <p:txBody>
          <a:bodyPr wrap="square" rtlCol="0">
            <a:spAutoFit/>
          </a:bodyPr>
          <a:lstStyle/>
          <a:p>
            <a:pPr algn="ctr"/>
            <a:r>
              <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GAS PIPELINE DN 1400 (56") ZIMELLA-CERVIGNANO, DP 75 BAR </a:t>
            </a:r>
          </a:p>
          <a:p>
            <a:pPr algn="ctr"/>
            <a:r>
              <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STEP 9, 10 &amp; 11</a:t>
            </a:r>
          </a:p>
        </p:txBody>
      </p:sp>
      <p:cxnSp>
        <p:nvCxnSpPr>
          <p:cNvPr id="61" name="Connettore 1 60"/>
          <p:cNvCxnSpPr/>
          <p:nvPr/>
        </p:nvCxnSpPr>
        <p:spPr>
          <a:xfrm>
            <a:off x="5678700" y="1911120"/>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sp>
        <p:nvSpPr>
          <p:cNvPr id="32" name="CasellaDiTesto 31"/>
          <p:cNvSpPr txBox="1"/>
          <p:nvPr/>
        </p:nvSpPr>
        <p:spPr>
          <a:xfrm>
            <a:off x="6392337"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Inspection</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3" name="CasellaDiTesto 32"/>
          <p:cNvSpPr txBox="1"/>
          <p:nvPr/>
        </p:nvSpPr>
        <p:spPr>
          <a:xfrm>
            <a:off x="7526871" y="321733"/>
            <a:ext cx="1075267" cy="276999"/>
          </a:xfrm>
          <a:prstGeom prst="rect">
            <a:avLst/>
          </a:prstGeom>
          <a:solidFill>
            <a:srgbClr val="D85117"/>
          </a:solidFill>
          <a:ln>
            <a:noFill/>
          </a:ln>
        </p:spPr>
        <p:txBody>
          <a:bodyPr wrap="square" rtlCol="0">
            <a:spAutoFit/>
          </a:bodyPr>
          <a:lstStyle/>
          <a:p>
            <a:pPr algn="ctr"/>
            <a:r>
              <a:rPr lang="it-IT"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Projects</a:t>
            </a:r>
            <a:endParaRPr lang="it-IT"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4" name="CasellaDiTesto 33"/>
          <p:cNvSpPr txBox="1"/>
          <p:nvPr/>
        </p:nvSpPr>
        <p:spPr>
          <a:xfrm>
            <a:off x="8661405"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Clients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5" name="CasellaDiTesto 34"/>
          <p:cNvSpPr txBox="1"/>
          <p:nvPr/>
        </p:nvSpPr>
        <p:spPr>
          <a:xfrm>
            <a:off x="9795939"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Certifications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36" name="Connettore 1 35"/>
          <p:cNvCxnSpPr/>
          <p:nvPr/>
        </p:nvCxnSpPr>
        <p:spPr>
          <a:xfrm>
            <a:off x="7493004"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Connettore 1 52"/>
          <p:cNvCxnSpPr/>
          <p:nvPr/>
        </p:nvCxnSpPr>
        <p:spPr>
          <a:xfrm>
            <a:off x="8627539"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Connettore 1 53"/>
          <p:cNvCxnSpPr/>
          <p:nvPr/>
        </p:nvCxnSpPr>
        <p:spPr>
          <a:xfrm>
            <a:off x="9762073"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5" name="CasellaDiTesto 54"/>
          <p:cNvSpPr txBox="1"/>
          <p:nvPr/>
        </p:nvSpPr>
        <p:spPr>
          <a:xfrm>
            <a:off x="10930473"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Contacts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56" name="Connettore 1 55"/>
          <p:cNvCxnSpPr/>
          <p:nvPr/>
        </p:nvCxnSpPr>
        <p:spPr>
          <a:xfrm>
            <a:off x="1089660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9" name="CasellaDiTesto 58"/>
          <p:cNvSpPr txBox="1"/>
          <p:nvPr/>
        </p:nvSpPr>
        <p:spPr>
          <a:xfrm>
            <a:off x="5257800"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Company</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62" name="Connettore 1 61"/>
          <p:cNvCxnSpPr/>
          <p:nvPr/>
        </p:nvCxnSpPr>
        <p:spPr>
          <a:xfrm>
            <a:off x="635846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341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32" y="4310959"/>
            <a:ext cx="3524250" cy="1914525"/>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497" y="4310579"/>
            <a:ext cx="3524250" cy="1914525"/>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4560" y="4310960"/>
            <a:ext cx="3524250" cy="1914525"/>
          </a:xfrm>
          <a:prstGeom prst="rect">
            <a:avLst/>
          </a:prstGeom>
        </p:spPr>
      </p:pic>
      <p:pic>
        <p:nvPicPr>
          <p:cNvPr id="8" name="Immagine 7"/>
          <p:cNvPicPr>
            <a:picLocks noChangeAspect="1"/>
          </p:cNvPicPr>
          <p:nvPr/>
        </p:nvPicPr>
        <p:blipFill>
          <a:blip r:embed="rId5"/>
          <a:stretch>
            <a:fillRect/>
          </a:stretch>
        </p:blipFill>
        <p:spPr>
          <a:xfrm>
            <a:off x="1973515" y="2132450"/>
            <a:ext cx="581106" cy="752580"/>
          </a:xfrm>
          <a:prstGeom prst="rect">
            <a:avLst/>
          </a:prstGeom>
        </p:spPr>
      </p:pic>
      <p:pic>
        <p:nvPicPr>
          <p:cNvPr id="9" name="Immagine 8"/>
          <p:cNvPicPr>
            <a:picLocks noChangeAspect="1"/>
          </p:cNvPicPr>
          <p:nvPr/>
        </p:nvPicPr>
        <p:blipFill>
          <a:blip r:embed="rId6"/>
          <a:stretch>
            <a:fillRect/>
          </a:stretch>
        </p:blipFill>
        <p:spPr>
          <a:xfrm>
            <a:off x="4528136" y="2115422"/>
            <a:ext cx="581106" cy="752580"/>
          </a:xfrm>
          <a:prstGeom prst="rect">
            <a:avLst/>
          </a:prstGeom>
        </p:spPr>
      </p:pic>
      <p:pic>
        <p:nvPicPr>
          <p:cNvPr id="10" name="Immagine 9"/>
          <p:cNvPicPr>
            <a:picLocks noChangeAspect="1"/>
          </p:cNvPicPr>
          <p:nvPr/>
        </p:nvPicPr>
        <p:blipFill>
          <a:blip r:embed="rId7"/>
          <a:stretch>
            <a:fillRect/>
          </a:stretch>
        </p:blipFill>
        <p:spPr>
          <a:xfrm>
            <a:off x="7082757" y="2123983"/>
            <a:ext cx="581106" cy="752580"/>
          </a:xfrm>
          <a:prstGeom prst="rect">
            <a:avLst/>
          </a:prstGeom>
        </p:spPr>
      </p:pic>
      <p:pic>
        <p:nvPicPr>
          <p:cNvPr id="11" name="Immagine 10"/>
          <p:cNvPicPr>
            <a:picLocks noChangeAspect="1"/>
          </p:cNvPicPr>
          <p:nvPr/>
        </p:nvPicPr>
        <p:blipFill>
          <a:blip r:embed="rId8"/>
          <a:stretch>
            <a:fillRect/>
          </a:stretch>
        </p:blipFill>
        <p:spPr>
          <a:xfrm>
            <a:off x="9637378" y="2132450"/>
            <a:ext cx="581106" cy="752580"/>
          </a:xfrm>
          <a:prstGeom prst="rect">
            <a:avLst/>
          </a:prstGeom>
        </p:spPr>
      </p:pic>
      <p:sp>
        <p:nvSpPr>
          <p:cNvPr id="44" name="CasellaDiTesto 43"/>
          <p:cNvSpPr txBox="1"/>
          <p:nvPr/>
        </p:nvSpPr>
        <p:spPr>
          <a:xfrm>
            <a:off x="1220065" y="3488461"/>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Edison Energia S.p.A.</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6" name="CasellaDiTesto 45"/>
          <p:cNvSpPr txBox="1"/>
          <p:nvPr/>
        </p:nvSpPr>
        <p:spPr>
          <a:xfrm>
            <a:off x="3774687" y="348846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7" name="CasellaDiTesto 46"/>
          <p:cNvSpPr txBox="1"/>
          <p:nvPr/>
        </p:nvSpPr>
        <p:spPr>
          <a:xfrm>
            <a:off x="6329309" y="3488463"/>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err="1"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Italy</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0" name="CasellaDiTesto 49"/>
          <p:cNvSpPr txBox="1"/>
          <p:nvPr/>
        </p:nvSpPr>
        <p:spPr>
          <a:xfrm>
            <a:off x="1252300" y="3004811"/>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CLIENT</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1" name="CasellaDiTesto 50"/>
          <p:cNvSpPr txBox="1"/>
          <p:nvPr/>
        </p:nvSpPr>
        <p:spPr>
          <a:xfrm>
            <a:off x="3806921" y="3004810"/>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CONTRACTOR</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2" name="CasellaDiTesto 51"/>
          <p:cNvSpPr txBox="1"/>
          <p:nvPr/>
        </p:nvSpPr>
        <p:spPr>
          <a:xfrm>
            <a:off x="6361542" y="3004810"/>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LOCATION</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0" name="CasellaDiTesto 39"/>
          <p:cNvSpPr txBox="1"/>
          <p:nvPr/>
        </p:nvSpPr>
        <p:spPr>
          <a:xfrm>
            <a:off x="8883931" y="3488463"/>
            <a:ext cx="2088000" cy="276999"/>
          </a:xfrm>
          <a:prstGeom prst="rect">
            <a:avLst/>
          </a:prstGeom>
          <a:noFill/>
          <a:ln>
            <a:noFill/>
          </a:ln>
        </p:spPr>
        <p:txBody>
          <a:bodyPr wrap="square" rtlCol="0">
            <a:spAutoFit/>
          </a:bodyPr>
          <a:lstStyle/>
          <a:p>
            <a:pPr algn="ctr">
              <a:spcAft>
                <a:spcPts val="300"/>
              </a:spcAft>
              <a:buClr>
                <a:srgbClr val="267CFF"/>
              </a:buClr>
              <a:buSzPct val="140000"/>
            </a:pPr>
            <a:r>
              <a:rPr lang="en-US"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August 2014</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8" name="CasellaDiTesto 57"/>
          <p:cNvSpPr txBox="1"/>
          <p:nvPr/>
        </p:nvSpPr>
        <p:spPr>
          <a:xfrm>
            <a:off x="8918631" y="3003953"/>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TIME</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37" name="Immagine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901" y="222188"/>
            <a:ext cx="1199299" cy="571095"/>
          </a:xfrm>
          <a:prstGeom prst="rect">
            <a:avLst/>
          </a:prstGeom>
        </p:spPr>
      </p:pic>
      <p:sp>
        <p:nvSpPr>
          <p:cNvPr id="57" name="Rettangolo 56"/>
          <p:cNvSpPr/>
          <p:nvPr/>
        </p:nvSpPr>
        <p:spPr>
          <a:xfrm>
            <a:off x="-1" y="1"/>
            <a:ext cx="12192001" cy="110068"/>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CasellaDiTesto 59"/>
          <p:cNvSpPr txBox="1"/>
          <p:nvPr/>
        </p:nvSpPr>
        <p:spPr>
          <a:xfrm>
            <a:off x="1" y="999068"/>
            <a:ext cx="12192000" cy="707886"/>
          </a:xfrm>
          <a:prstGeom prst="rect">
            <a:avLst/>
          </a:prstGeom>
          <a:noFill/>
        </p:spPr>
        <p:txBody>
          <a:bodyPr wrap="square" rtlCol="0">
            <a:spAutoFit/>
          </a:bodyPr>
          <a:lstStyle/>
          <a:p>
            <a:pPr algn="ctr"/>
            <a:r>
              <a:rPr lang="en-US"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PIPELINE DN 400 (16</a:t>
            </a:r>
            <a:r>
              <a:rPr lang="en-US"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a:t>
            </a:r>
          </a:p>
          <a:p>
            <a:pPr algn="ctr"/>
            <a:r>
              <a:rPr lang="en-US"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FROM </a:t>
            </a:r>
            <a:r>
              <a:rPr lang="en-US"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GONARS TO TORVISCOSA</a:t>
            </a:r>
            <a:endPar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cxnSp>
        <p:nvCxnSpPr>
          <p:cNvPr id="61" name="Connettore 1 60"/>
          <p:cNvCxnSpPr/>
          <p:nvPr/>
        </p:nvCxnSpPr>
        <p:spPr>
          <a:xfrm>
            <a:off x="5678700" y="1911120"/>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sp>
        <p:nvSpPr>
          <p:cNvPr id="32" name="CasellaDiTesto 31"/>
          <p:cNvSpPr txBox="1"/>
          <p:nvPr/>
        </p:nvSpPr>
        <p:spPr>
          <a:xfrm>
            <a:off x="6392337"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Inspection</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3" name="CasellaDiTesto 32"/>
          <p:cNvSpPr txBox="1"/>
          <p:nvPr/>
        </p:nvSpPr>
        <p:spPr>
          <a:xfrm>
            <a:off x="7526871" y="321733"/>
            <a:ext cx="1075267" cy="276999"/>
          </a:xfrm>
          <a:prstGeom prst="rect">
            <a:avLst/>
          </a:prstGeom>
          <a:solidFill>
            <a:srgbClr val="D85117"/>
          </a:solidFill>
          <a:ln>
            <a:noFill/>
          </a:ln>
        </p:spPr>
        <p:txBody>
          <a:bodyPr wrap="square" rtlCol="0">
            <a:spAutoFit/>
          </a:bodyPr>
          <a:lstStyle/>
          <a:p>
            <a:pPr algn="ctr"/>
            <a:r>
              <a:rPr lang="it-IT"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Projects</a:t>
            </a:r>
            <a:endParaRPr lang="it-IT"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4" name="CasellaDiTesto 33"/>
          <p:cNvSpPr txBox="1"/>
          <p:nvPr/>
        </p:nvSpPr>
        <p:spPr>
          <a:xfrm>
            <a:off x="8661405"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Clients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5" name="CasellaDiTesto 34"/>
          <p:cNvSpPr txBox="1"/>
          <p:nvPr/>
        </p:nvSpPr>
        <p:spPr>
          <a:xfrm>
            <a:off x="9795939"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Certifications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36" name="Connettore 1 35"/>
          <p:cNvCxnSpPr/>
          <p:nvPr/>
        </p:nvCxnSpPr>
        <p:spPr>
          <a:xfrm>
            <a:off x="7493004"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Connettore 1 52"/>
          <p:cNvCxnSpPr/>
          <p:nvPr/>
        </p:nvCxnSpPr>
        <p:spPr>
          <a:xfrm>
            <a:off x="8627539"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Connettore 1 53"/>
          <p:cNvCxnSpPr/>
          <p:nvPr/>
        </p:nvCxnSpPr>
        <p:spPr>
          <a:xfrm>
            <a:off x="9762073"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5" name="CasellaDiTesto 54"/>
          <p:cNvSpPr txBox="1"/>
          <p:nvPr/>
        </p:nvSpPr>
        <p:spPr>
          <a:xfrm>
            <a:off x="10930473"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Contacts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56" name="Connettore 1 55"/>
          <p:cNvCxnSpPr/>
          <p:nvPr/>
        </p:nvCxnSpPr>
        <p:spPr>
          <a:xfrm>
            <a:off x="1089660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9" name="CasellaDiTesto 58"/>
          <p:cNvSpPr txBox="1"/>
          <p:nvPr/>
        </p:nvSpPr>
        <p:spPr>
          <a:xfrm>
            <a:off x="5257800"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Company</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62" name="Connettore 1 61"/>
          <p:cNvCxnSpPr/>
          <p:nvPr/>
        </p:nvCxnSpPr>
        <p:spPr>
          <a:xfrm>
            <a:off x="635846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483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047" y="4308763"/>
            <a:ext cx="3524250" cy="1914525"/>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497" y="4308762"/>
            <a:ext cx="3524250" cy="1914525"/>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7947" y="4310961"/>
            <a:ext cx="3524250" cy="1914525"/>
          </a:xfrm>
          <a:prstGeom prst="rect">
            <a:avLst/>
          </a:prstGeom>
        </p:spPr>
      </p:pic>
      <p:pic>
        <p:nvPicPr>
          <p:cNvPr id="8" name="Immagine 7"/>
          <p:cNvPicPr>
            <a:picLocks noChangeAspect="1"/>
          </p:cNvPicPr>
          <p:nvPr/>
        </p:nvPicPr>
        <p:blipFill>
          <a:blip r:embed="rId5"/>
          <a:stretch>
            <a:fillRect/>
          </a:stretch>
        </p:blipFill>
        <p:spPr>
          <a:xfrm>
            <a:off x="1973515" y="2132450"/>
            <a:ext cx="581106" cy="752580"/>
          </a:xfrm>
          <a:prstGeom prst="rect">
            <a:avLst/>
          </a:prstGeom>
        </p:spPr>
      </p:pic>
      <p:pic>
        <p:nvPicPr>
          <p:cNvPr id="9" name="Immagine 8"/>
          <p:cNvPicPr>
            <a:picLocks noChangeAspect="1"/>
          </p:cNvPicPr>
          <p:nvPr/>
        </p:nvPicPr>
        <p:blipFill>
          <a:blip r:embed="rId6"/>
          <a:stretch>
            <a:fillRect/>
          </a:stretch>
        </p:blipFill>
        <p:spPr>
          <a:xfrm>
            <a:off x="4528136" y="2115422"/>
            <a:ext cx="581106" cy="752580"/>
          </a:xfrm>
          <a:prstGeom prst="rect">
            <a:avLst/>
          </a:prstGeom>
        </p:spPr>
      </p:pic>
      <p:pic>
        <p:nvPicPr>
          <p:cNvPr id="10" name="Immagine 9"/>
          <p:cNvPicPr>
            <a:picLocks noChangeAspect="1"/>
          </p:cNvPicPr>
          <p:nvPr/>
        </p:nvPicPr>
        <p:blipFill>
          <a:blip r:embed="rId7"/>
          <a:stretch>
            <a:fillRect/>
          </a:stretch>
        </p:blipFill>
        <p:spPr>
          <a:xfrm>
            <a:off x="7082757" y="2123983"/>
            <a:ext cx="581106" cy="752580"/>
          </a:xfrm>
          <a:prstGeom prst="rect">
            <a:avLst/>
          </a:prstGeom>
        </p:spPr>
      </p:pic>
      <p:pic>
        <p:nvPicPr>
          <p:cNvPr id="11" name="Immagine 10"/>
          <p:cNvPicPr>
            <a:picLocks noChangeAspect="1"/>
          </p:cNvPicPr>
          <p:nvPr/>
        </p:nvPicPr>
        <p:blipFill>
          <a:blip r:embed="rId8"/>
          <a:stretch>
            <a:fillRect/>
          </a:stretch>
        </p:blipFill>
        <p:spPr>
          <a:xfrm>
            <a:off x="9637378" y="2132450"/>
            <a:ext cx="581106" cy="752580"/>
          </a:xfrm>
          <a:prstGeom prst="rect">
            <a:avLst/>
          </a:prstGeom>
        </p:spPr>
      </p:pic>
      <p:sp>
        <p:nvSpPr>
          <p:cNvPr id="44" name="CasellaDiTesto 43"/>
          <p:cNvSpPr txBox="1"/>
          <p:nvPr/>
        </p:nvSpPr>
        <p:spPr>
          <a:xfrm>
            <a:off x="1220065" y="3488461"/>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err="1">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Hitaş</a:t>
            </a:r>
            <a:r>
              <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it-IT" sz="1200" dirty="0" err="1">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İnş</a:t>
            </a:r>
            <a:r>
              <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 ve Tic. Ltd. </a:t>
            </a:r>
            <a:r>
              <a:rPr lang="it-IT" sz="1200" dirty="0" err="1">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Şti</a:t>
            </a:r>
            <a:r>
              <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a:t>
            </a:r>
          </a:p>
        </p:txBody>
      </p:sp>
      <p:sp>
        <p:nvSpPr>
          <p:cNvPr id="46" name="CasellaDiTesto 45"/>
          <p:cNvSpPr txBox="1"/>
          <p:nvPr/>
        </p:nvSpPr>
        <p:spPr>
          <a:xfrm>
            <a:off x="3492931" y="3488461"/>
            <a:ext cx="2651513"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BOTAŞ - </a:t>
            </a:r>
            <a:r>
              <a:rPr lang="it-IT" sz="1200" dirty="0" err="1">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Petroleum</a:t>
            </a:r>
            <a:r>
              <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 Pipeline Corporation</a:t>
            </a:r>
          </a:p>
        </p:txBody>
      </p:sp>
      <p:sp>
        <p:nvSpPr>
          <p:cNvPr id="47" name="CasellaDiTesto 46"/>
          <p:cNvSpPr txBox="1"/>
          <p:nvPr/>
        </p:nvSpPr>
        <p:spPr>
          <a:xfrm>
            <a:off x="6329309" y="3488463"/>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err="1"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Turkey</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0" name="CasellaDiTesto 49"/>
          <p:cNvSpPr txBox="1"/>
          <p:nvPr/>
        </p:nvSpPr>
        <p:spPr>
          <a:xfrm>
            <a:off x="1252300" y="3004811"/>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CLIENT</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1" name="CasellaDiTesto 50"/>
          <p:cNvSpPr txBox="1"/>
          <p:nvPr/>
        </p:nvSpPr>
        <p:spPr>
          <a:xfrm>
            <a:off x="3806921" y="3004810"/>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CONTRACTOR</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2" name="CasellaDiTesto 51"/>
          <p:cNvSpPr txBox="1"/>
          <p:nvPr/>
        </p:nvSpPr>
        <p:spPr>
          <a:xfrm>
            <a:off x="6361542" y="3004810"/>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LOCATION</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0" name="CasellaDiTesto 39"/>
          <p:cNvSpPr txBox="1"/>
          <p:nvPr/>
        </p:nvSpPr>
        <p:spPr>
          <a:xfrm>
            <a:off x="8883931" y="3488463"/>
            <a:ext cx="2088000" cy="276999"/>
          </a:xfrm>
          <a:prstGeom prst="rect">
            <a:avLst/>
          </a:prstGeom>
          <a:noFill/>
          <a:ln>
            <a:noFill/>
          </a:ln>
        </p:spPr>
        <p:txBody>
          <a:bodyPr wrap="square" rtlCol="0">
            <a:spAutoFit/>
          </a:bodyPr>
          <a:lstStyle/>
          <a:p>
            <a:pPr algn="ctr">
              <a:spcAft>
                <a:spcPts val="300"/>
              </a:spcAft>
              <a:buClr>
                <a:srgbClr val="267CFF"/>
              </a:buClr>
              <a:buSzPct val="140000"/>
            </a:pPr>
            <a:r>
              <a:rPr lang="en-US"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October-November 2013</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8" name="CasellaDiTesto 57"/>
          <p:cNvSpPr txBox="1"/>
          <p:nvPr/>
        </p:nvSpPr>
        <p:spPr>
          <a:xfrm>
            <a:off x="8918631" y="3003953"/>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TIME</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37" name="Immagine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901" y="222188"/>
            <a:ext cx="1199299" cy="571095"/>
          </a:xfrm>
          <a:prstGeom prst="rect">
            <a:avLst/>
          </a:prstGeom>
        </p:spPr>
      </p:pic>
      <p:sp>
        <p:nvSpPr>
          <p:cNvPr id="57" name="Rettangolo 56"/>
          <p:cNvSpPr/>
          <p:nvPr/>
        </p:nvSpPr>
        <p:spPr>
          <a:xfrm>
            <a:off x="-1" y="1"/>
            <a:ext cx="12192001" cy="110068"/>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CasellaDiTesto 59"/>
          <p:cNvSpPr txBox="1"/>
          <p:nvPr/>
        </p:nvSpPr>
        <p:spPr>
          <a:xfrm>
            <a:off x="1" y="999068"/>
            <a:ext cx="12192000" cy="707886"/>
          </a:xfrm>
          <a:prstGeom prst="rect">
            <a:avLst/>
          </a:prstGeom>
          <a:noFill/>
        </p:spPr>
        <p:txBody>
          <a:bodyPr wrap="square" rtlCol="0">
            <a:spAutoFit/>
          </a:bodyPr>
          <a:lstStyle/>
          <a:p>
            <a:pPr algn="ctr"/>
            <a:r>
              <a:rPr lang="en-US"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NATURAL GAS PIPELINE BOTAŞ CONSTRUCTION PROJECT </a:t>
            </a:r>
          </a:p>
          <a:p>
            <a:pPr algn="ctr"/>
            <a:r>
              <a:rPr lang="en-US"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FROM SAKARYA TO KARASU</a:t>
            </a:r>
            <a:endPar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cxnSp>
        <p:nvCxnSpPr>
          <p:cNvPr id="61" name="Connettore 1 60"/>
          <p:cNvCxnSpPr/>
          <p:nvPr/>
        </p:nvCxnSpPr>
        <p:spPr>
          <a:xfrm>
            <a:off x="5678700" y="1911120"/>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sp>
        <p:nvSpPr>
          <p:cNvPr id="32" name="CasellaDiTesto 31"/>
          <p:cNvSpPr txBox="1"/>
          <p:nvPr/>
        </p:nvSpPr>
        <p:spPr>
          <a:xfrm>
            <a:off x="6392337"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Inspection</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3" name="CasellaDiTesto 32"/>
          <p:cNvSpPr txBox="1"/>
          <p:nvPr/>
        </p:nvSpPr>
        <p:spPr>
          <a:xfrm>
            <a:off x="7526871" y="321733"/>
            <a:ext cx="1075267" cy="276999"/>
          </a:xfrm>
          <a:prstGeom prst="rect">
            <a:avLst/>
          </a:prstGeom>
          <a:solidFill>
            <a:srgbClr val="D85117"/>
          </a:solidFill>
          <a:ln>
            <a:noFill/>
          </a:ln>
        </p:spPr>
        <p:txBody>
          <a:bodyPr wrap="square" rtlCol="0">
            <a:spAutoFit/>
          </a:bodyPr>
          <a:lstStyle/>
          <a:p>
            <a:pPr algn="ctr"/>
            <a:r>
              <a:rPr lang="it-IT"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Projects</a:t>
            </a:r>
            <a:endParaRPr lang="it-IT"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4" name="CasellaDiTesto 33"/>
          <p:cNvSpPr txBox="1"/>
          <p:nvPr/>
        </p:nvSpPr>
        <p:spPr>
          <a:xfrm>
            <a:off x="8661405"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Clients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5" name="CasellaDiTesto 34"/>
          <p:cNvSpPr txBox="1"/>
          <p:nvPr/>
        </p:nvSpPr>
        <p:spPr>
          <a:xfrm>
            <a:off x="9795939"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Certifications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36" name="Connettore 1 35"/>
          <p:cNvCxnSpPr/>
          <p:nvPr/>
        </p:nvCxnSpPr>
        <p:spPr>
          <a:xfrm>
            <a:off x="7493004"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Connettore 1 52"/>
          <p:cNvCxnSpPr/>
          <p:nvPr/>
        </p:nvCxnSpPr>
        <p:spPr>
          <a:xfrm>
            <a:off x="8627539"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Connettore 1 53"/>
          <p:cNvCxnSpPr/>
          <p:nvPr/>
        </p:nvCxnSpPr>
        <p:spPr>
          <a:xfrm>
            <a:off x="9762073"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5" name="CasellaDiTesto 54"/>
          <p:cNvSpPr txBox="1"/>
          <p:nvPr/>
        </p:nvSpPr>
        <p:spPr>
          <a:xfrm>
            <a:off x="10930473"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Contacts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56" name="Connettore 1 55"/>
          <p:cNvCxnSpPr/>
          <p:nvPr/>
        </p:nvCxnSpPr>
        <p:spPr>
          <a:xfrm>
            <a:off x="1089660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9" name="CasellaDiTesto 58"/>
          <p:cNvSpPr txBox="1"/>
          <p:nvPr/>
        </p:nvSpPr>
        <p:spPr>
          <a:xfrm>
            <a:off x="5257800"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Company</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62" name="Connettore 1 61"/>
          <p:cNvCxnSpPr/>
          <p:nvPr/>
        </p:nvCxnSpPr>
        <p:spPr>
          <a:xfrm>
            <a:off x="635846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861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33" y="4310961"/>
            <a:ext cx="3524250" cy="1914525"/>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496" y="4310960"/>
            <a:ext cx="3524250" cy="1914525"/>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4560" y="4310961"/>
            <a:ext cx="3524250" cy="1914525"/>
          </a:xfrm>
          <a:prstGeom prst="rect">
            <a:avLst/>
          </a:prstGeom>
        </p:spPr>
      </p:pic>
      <p:pic>
        <p:nvPicPr>
          <p:cNvPr id="8" name="Immagine 7"/>
          <p:cNvPicPr>
            <a:picLocks noChangeAspect="1"/>
          </p:cNvPicPr>
          <p:nvPr/>
        </p:nvPicPr>
        <p:blipFill>
          <a:blip r:embed="rId5"/>
          <a:stretch>
            <a:fillRect/>
          </a:stretch>
        </p:blipFill>
        <p:spPr>
          <a:xfrm>
            <a:off x="1973515" y="2132450"/>
            <a:ext cx="581106" cy="752580"/>
          </a:xfrm>
          <a:prstGeom prst="rect">
            <a:avLst/>
          </a:prstGeom>
        </p:spPr>
      </p:pic>
      <p:pic>
        <p:nvPicPr>
          <p:cNvPr id="9" name="Immagine 8"/>
          <p:cNvPicPr>
            <a:picLocks noChangeAspect="1"/>
          </p:cNvPicPr>
          <p:nvPr/>
        </p:nvPicPr>
        <p:blipFill>
          <a:blip r:embed="rId6"/>
          <a:stretch>
            <a:fillRect/>
          </a:stretch>
        </p:blipFill>
        <p:spPr>
          <a:xfrm>
            <a:off x="4528136" y="2115422"/>
            <a:ext cx="581106" cy="752580"/>
          </a:xfrm>
          <a:prstGeom prst="rect">
            <a:avLst/>
          </a:prstGeom>
        </p:spPr>
      </p:pic>
      <p:pic>
        <p:nvPicPr>
          <p:cNvPr id="10" name="Immagine 9"/>
          <p:cNvPicPr>
            <a:picLocks noChangeAspect="1"/>
          </p:cNvPicPr>
          <p:nvPr/>
        </p:nvPicPr>
        <p:blipFill>
          <a:blip r:embed="rId7"/>
          <a:stretch>
            <a:fillRect/>
          </a:stretch>
        </p:blipFill>
        <p:spPr>
          <a:xfrm>
            <a:off x="7082757" y="2123983"/>
            <a:ext cx="581106" cy="752580"/>
          </a:xfrm>
          <a:prstGeom prst="rect">
            <a:avLst/>
          </a:prstGeom>
        </p:spPr>
      </p:pic>
      <p:pic>
        <p:nvPicPr>
          <p:cNvPr id="11" name="Immagine 10"/>
          <p:cNvPicPr>
            <a:picLocks noChangeAspect="1"/>
          </p:cNvPicPr>
          <p:nvPr/>
        </p:nvPicPr>
        <p:blipFill>
          <a:blip r:embed="rId8"/>
          <a:stretch>
            <a:fillRect/>
          </a:stretch>
        </p:blipFill>
        <p:spPr>
          <a:xfrm>
            <a:off x="9637378" y="2132450"/>
            <a:ext cx="581106" cy="752580"/>
          </a:xfrm>
          <a:prstGeom prst="rect">
            <a:avLst/>
          </a:prstGeom>
        </p:spPr>
      </p:pic>
      <p:sp>
        <p:nvSpPr>
          <p:cNvPr id="44" name="CasellaDiTesto 43"/>
          <p:cNvSpPr txBox="1"/>
          <p:nvPr/>
        </p:nvSpPr>
        <p:spPr>
          <a:xfrm>
            <a:off x="1220065" y="3488461"/>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Romana Costruzioni S.p.A</a:t>
            </a:r>
            <a:r>
              <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a:t>
            </a:r>
          </a:p>
        </p:txBody>
      </p:sp>
      <p:sp>
        <p:nvSpPr>
          <p:cNvPr id="46" name="CasellaDiTesto 45"/>
          <p:cNvSpPr txBox="1"/>
          <p:nvPr/>
        </p:nvSpPr>
        <p:spPr>
          <a:xfrm>
            <a:off x="3774687" y="348846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SGI S.p.A.</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7" name="CasellaDiTesto 46"/>
          <p:cNvSpPr txBox="1"/>
          <p:nvPr/>
        </p:nvSpPr>
        <p:spPr>
          <a:xfrm>
            <a:off x="6329309" y="3488463"/>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err="1"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Italy</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0" name="CasellaDiTesto 49"/>
          <p:cNvSpPr txBox="1"/>
          <p:nvPr/>
        </p:nvSpPr>
        <p:spPr>
          <a:xfrm>
            <a:off x="1252300" y="3004811"/>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CLIENT</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1" name="CasellaDiTesto 50"/>
          <p:cNvSpPr txBox="1"/>
          <p:nvPr/>
        </p:nvSpPr>
        <p:spPr>
          <a:xfrm>
            <a:off x="3806921" y="3004810"/>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CONTRACTOR</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2" name="CasellaDiTesto 51"/>
          <p:cNvSpPr txBox="1"/>
          <p:nvPr/>
        </p:nvSpPr>
        <p:spPr>
          <a:xfrm>
            <a:off x="6361542" y="3004810"/>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LOCATION</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0" name="CasellaDiTesto 39"/>
          <p:cNvSpPr txBox="1"/>
          <p:nvPr/>
        </p:nvSpPr>
        <p:spPr>
          <a:xfrm>
            <a:off x="8883931" y="3488463"/>
            <a:ext cx="2088000" cy="276999"/>
          </a:xfrm>
          <a:prstGeom prst="rect">
            <a:avLst/>
          </a:prstGeom>
          <a:noFill/>
          <a:ln>
            <a:noFill/>
          </a:ln>
        </p:spPr>
        <p:txBody>
          <a:bodyPr wrap="square" rtlCol="0">
            <a:spAutoFit/>
          </a:bodyPr>
          <a:lstStyle/>
          <a:p>
            <a:pPr algn="ctr">
              <a:spcAft>
                <a:spcPts val="300"/>
              </a:spcAft>
              <a:buClr>
                <a:srgbClr val="267CFF"/>
              </a:buClr>
              <a:buSzPct val="140000"/>
            </a:pPr>
            <a:r>
              <a:rPr lang="en-US"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November 2012</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8" name="CasellaDiTesto 57"/>
          <p:cNvSpPr txBox="1"/>
          <p:nvPr/>
        </p:nvSpPr>
        <p:spPr>
          <a:xfrm>
            <a:off x="8918631" y="3003953"/>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TIME</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37" name="Immagine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901" y="222188"/>
            <a:ext cx="1199299" cy="571095"/>
          </a:xfrm>
          <a:prstGeom prst="rect">
            <a:avLst/>
          </a:prstGeom>
        </p:spPr>
      </p:pic>
      <p:sp>
        <p:nvSpPr>
          <p:cNvPr id="57" name="Rettangolo 56"/>
          <p:cNvSpPr/>
          <p:nvPr/>
        </p:nvSpPr>
        <p:spPr>
          <a:xfrm>
            <a:off x="-1" y="1"/>
            <a:ext cx="12192001" cy="110068"/>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CasellaDiTesto 59"/>
          <p:cNvSpPr txBox="1"/>
          <p:nvPr/>
        </p:nvSpPr>
        <p:spPr>
          <a:xfrm>
            <a:off x="1" y="999068"/>
            <a:ext cx="12192000" cy="707886"/>
          </a:xfrm>
          <a:prstGeom prst="rect">
            <a:avLst/>
          </a:prstGeom>
          <a:noFill/>
        </p:spPr>
        <p:txBody>
          <a:bodyPr wrap="square" rtlCol="0">
            <a:spAutoFit/>
          </a:bodyPr>
          <a:lstStyle/>
          <a:p>
            <a:pPr algn="ctr"/>
            <a:r>
              <a:rPr lang="en-US"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GAS PIPELINE DN 12" FROM LARINO TO CHIEUTI (LENGTH: 46357 METERS)</a:t>
            </a:r>
          </a:p>
          <a:p>
            <a:pPr algn="ctr"/>
            <a:r>
              <a:rPr lang="en-US"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STEP 1 &amp; 2</a:t>
            </a:r>
            <a:endPar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cxnSp>
        <p:nvCxnSpPr>
          <p:cNvPr id="61" name="Connettore 1 60"/>
          <p:cNvCxnSpPr/>
          <p:nvPr/>
        </p:nvCxnSpPr>
        <p:spPr>
          <a:xfrm>
            <a:off x="5678700" y="1911120"/>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sp>
        <p:nvSpPr>
          <p:cNvPr id="32" name="CasellaDiTesto 31"/>
          <p:cNvSpPr txBox="1"/>
          <p:nvPr/>
        </p:nvSpPr>
        <p:spPr>
          <a:xfrm>
            <a:off x="6392337"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Inspection</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3" name="CasellaDiTesto 32"/>
          <p:cNvSpPr txBox="1"/>
          <p:nvPr/>
        </p:nvSpPr>
        <p:spPr>
          <a:xfrm>
            <a:off x="7526871" y="321733"/>
            <a:ext cx="1075267" cy="276999"/>
          </a:xfrm>
          <a:prstGeom prst="rect">
            <a:avLst/>
          </a:prstGeom>
          <a:solidFill>
            <a:srgbClr val="D85117"/>
          </a:solidFill>
          <a:ln>
            <a:noFill/>
          </a:ln>
        </p:spPr>
        <p:txBody>
          <a:bodyPr wrap="square" rtlCol="0">
            <a:spAutoFit/>
          </a:bodyPr>
          <a:lstStyle/>
          <a:p>
            <a:pPr algn="ctr"/>
            <a:r>
              <a:rPr lang="it-IT"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Projects</a:t>
            </a:r>
            <a:endParaRPr lang="it-IT"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4" name="CasellaDiTesto 33"/>
          <p:cNvSpPr txBox="1"/>
          <p:nvPr/>
        </p:nvSpPr>
        <p:spPr>
          <a:xfrm>
            <a:off x="8661405"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Clients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5" name="CasellaDiTesto 34"/>
          <p:cNvSpPr txBox="1"/>
          <p:nvPr/>
        </p:nvSpPr>
        <p:spPr>
          <a:xfrm>
            <a:off x="9795939"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Certifications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36" name="Connettore 1 35"/>
          <p:cNvCxnSpPr/>
          <p:nvPr/>
        </p:nvCxnSpPr>
        <p:spPr>
          <a:xfrm>
            <a:off x="7493004"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Connettore 1 52"/>
          <p:cNvCxnSpPr/>
          <p:nvPr/>
        </p:nvCxnSpPr>
        <p:spPr>
          <a:xfrm>
            <a:off x="8627539"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Connettore 1 53"/>
          <p:cNvCxnSpPr/>
          <p:nvPr/>
        </p:nvCxnSpPr>
        <p:spPr>
          <a:xfrm>
            <a:off x="9762073"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5" name="CasellaDiTesto 54"/>
          <p:cNvSpPr txBox="1"/>
          <p:nvPr/>
        </p:nvSpPr>
        <p:spPr>
          <a:xfrm>
            <a:off x="10930473"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Contacts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56" name="Connettore 1 55"/>
          <p:cNvCxnSpPr/>
          <p:nvPr/>
        </p:nvCxnSpPr>
        <p:spPr>
          <a:xfrm>
            <a:off x="1089660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9" name="CasellaDiTesto 58"/>
          <p:cNvSpPr txBox="1"/>
          <p:nvPr/>
        </p:nvSpPr>
        <p:spPr>
          <a:xfrm>
            <a:off x="5257800"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Company</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62" name="Connettore 1 61"/>
          <p:cNvCxnSpPr/>
          <p:nvPr/>
        </p:nvCxnSpPr>
        <p:spPr>
          <a:xfrm>
            <a:off x="635846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893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 y="1"/>
            <a:ext cx="12192001" cy="110068"/>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OUR MAIN CLIENTS</a:t>
            </a:r>
            <a:endPar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cxnSp>
        <p:nvCxnSpPr>
          <p:cNvPr id="7" name="Connettore 1 6"/>
          <p:cNvCxnSpPr/>
          <p:nvPr/>
        </p:nvCxnSpPr>
        <p:spPr>
          <a:xfrm>
            <a:off x="5678700" y="1555516"/>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01" y="222188"/>
            <a:ext cx="1199299" cy="571095"/>
          </a:xfrm>
          <a:prstGeom prst="rect">
            <a:avLst/>
          </a:prstGeom>
        </p:spPr>
      </p:pic>
      <p:sp>
        <p:nvSpPr>
          <p:cNvPr id="10" name="CasellaDiTesto 9"/>
          <p:cNvSpPr txBox="1"/>
          <p:nvPr/>
        </p:nvSpPr>
        <p:spPr>
          <a:xfrm>
            <a:off x="6392337"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Inspection</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26" name="CasellaDiTesto 25"/>
          <p:cNvSpPr txBox="1"/>
          <p:nvPr/>
        </p:nvSpPr>
        <p:spPr>
          <a:xfrm>
            <a:off x="7526871"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Projects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0" name="CasellaDiTesto 29"/>
          <p:cNvSpPr txBox="1"/>
          <p:nvPr/>
        </p:nvSpPr>
        <p:spPr>
          <a:xfrm>
            <a:off x="8661405" y="321733"/>
            <a:ext cx="1075267" cy="276999"/>
          </a:xfrm>
          <a:prstGeom prst="rect">
            <a:avLst/>
          </a:prstGeom>
          <a:solidFill>
            <a:srgbClr val="D85117"/>
          </a:solidFill>
          <a:ln>
            <a:noFill/>
          </a:ln>
        </p:spPr>
        <p:txBody>
          <a:bodyPr wrap="square" rtlCol="0">
            <a:spAutoFit/>
          </a:bodyPr>
          <a:lstStyle/>
          <a:p>
            <a:pPr algn="ctr"/>
            <a:r>
              <a:rPr lang="it-IT"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Clients</a:t>
            </a:r>
            <a:endParaRPr lang="it-IT"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1" name="CasellaDiTesto 30"/>
          <p:cNvSpPr txBox="1"/>
          <p:nvPr/>
        </p:nvSpPr>
        <p:spPr>
          <a:xfrm>
            <a:off x="9795939"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Certifications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17" name="Connettore 1 16"/>
          <p:cNvCxnSpPr/>
          <p:nvPr/>
        </p:nvCxnSpPr>
        <p:spPr>
          <a:xfrm>
            <a:off x="7493004"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Connettore 1 37"/>
          <p:cNvCxnSpPr/>
          <p:nvPr/>
        </p:nvCxnSpPr>
        <p:spPr>
          <a:xfrm>
            <a:off x="8627539"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Connettore 1 38"/>
          <p:cNvCxnSpPr/>
          <p:nvPr/>
        </p:nvCxnSpPr>
        <p:spPr>
          <a:xfrm>
            <a:off x="9762073"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CasellaDiTesto 39"/>
          <p:cNvSpPr txBox="1"/>
          <p:nvPr/>
        </p:nvSpPr>
        <p:spPr>
          <a:xfrm>
            <a:off x="10930473"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Contacts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41" name="Connettore 1 40"/>
          <p:cNvCxnSpPr/>
          <p:nvPr/>
        </p:nvCxnSpPr>
        <p:spPr>
          <a:xfrm>
            <a:off x="1089660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 name="CasellaDiTesto 41"/>
          <p:cNvSpPr txBox="1"/>
          <p:nvPr/>
        </p:nvSpPr>
        <p:spPr>
          <a:xfrm>
            <a:off x="5257800"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Company</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43" name="Connettore 1 42"/>
          <p:cNvCxnSpPr/>
          <p:nvPr/>
        </p:nvCxnSpPr>
        <p:spPr>
          <a:xfrm>
            <a:off x="635846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1" name="Immagine 10"/>
          <p:cNvPicPr>
            <a:picLocks noChangeAspect="1"/>
          </p:cNvPicPr>
          <p:nvPr/>
        </p:nvPicPr>
        <p:blipFill>
          <a:blip r:embed="rId3"/>
          <a:stretch>
            <a:fillRect/>
          </a:stretch>
        </p:blipFill>
        <p:spPr>
          <a:xfrm>
            <a:off x="1182569" y="1750421"/>
            <a:ext cx="1019317" cy="1324160"/>
          </a:xfrm>
          <a:prstGeom prst="rect">
            <a:avLst/>
          </a:prstGeom>
        </p:spPr>
      </p:pic>
      <p:pic>
        <p:nvPicPr>
          <p:cNvPr id="12" name="Immagine 11"/>
          <p:cNvPicPr>
            <a:picLocks noChangeAspect="1"/>
          </p:cNvPicPr>
          <p:nvPr/>
        </p:nvPicPr>
        <p:blipFill>
          <a:blip r:embed="rId4"/>
          <a:stretch>
            <a:fillRect/>
          </a:stretch>
        </p:blipFill>
        <p:spPr>
          <a:xfrm>
            <a:off x="7788227" y="1749349"/>
            <a:ext cx="1019317" cy="1324160"/>
          </a:xfrm>
          <a:prstGeom prst="rect">
            <a:avLst/>
          </a:prstGeom>
        </p:spPr>
      </p:pic>
      <p:pic>
        <p:nvPicPr>
          <p:cNvPr id="13" name="Immagine 12"/>
          <p:cNvPicPr>
            <a:picLocks noChangeAspect="1"/>
          </p:cNvPicPr>
          <p:nvPr/>
        </p:nvPicPr>
        <p:blipFill>
          <a:blip r:embed="rId5"/>
          <a:stretch>
            <a:fillRect/>
          </a:stretch>
        </p:blipFill>
        <p:spPr>
          <a:xfrm>
            <a:off x="3384455" y="1749349"/>
            <a:ext cx="1019317" cy="1324160"/>
          </a:xfrm>
          <a:prstGeom prst="rect">
            <a:avLst/>
          </a:prstGeom>
        </p:spPr>
      </p:pic>
      <p:pic>
        <p:nvPicPr>
          <p:cNvPr id="14" name="Immagine 13"/>
          <p:cNvPicPr>
            <a:picLocks noChangeAspect="1"/>
          </p:cNvPicPr>
          <p:nvPr/>
        </p:nvPicPr>
        <p:blipFill>
          <a:blip r:embed="rId6"/>
          <a:stretch>
            <a:fillRect/>
          </a:stretch>
        </p:blipFill>
        <p:spPr>
          <a:xfrm>
            <a:off x="5586341" y="1749349"/>
            <a:ext cx="1019317" cy="1324160"/>
          </a:xfrm>
          <a:prstGeom prst="rect">
            <a:avLst/>
          </a:prstGeom>
        </p:spPr>
      </p:pic>
      <p:pic>
        <p:nvPicPr>
          <p:cNvPr id="15" name="Immagine 14"/>
          <p:cNvPicPr>
            <a:picLocks noChangeAspect="1"/>
          </p:cNvPicPr>
          <p:nvPr/>
        </p:nvPicPr>
        <p:blipFill>
          <a:blip r:embed="rId7"/>
          <a:stretch>
            <a:fillRect/>
          </a:stretch>
        </p:blipFill>
        <p:spPr>
          <a:xfrm>
            <a:off x="9990113" y="1749349"/>
            <a:ext cx="1019317" cy="1324160"/>
          </a:xfrm>
          <a:prstGeom prst="rect">
            <a:avLst/>
          </a:prstGeom>
        </p:spPr>
      </p:pic>
      <p:pic>
        <p:nvPicPr>
          <p:cNvPr id="16" name="Immagine 15"/>
          <p:cNvPicPr>
            <a:picLocks noChangeAspect="1"/>
          </p:cNvPicPr>
          <p:nvPr/>
        </p:nvPicPr>
        <p:blipFill>
          <a:blip r:embed="rId8"/>
          <a:stretch>
            <a:fillRect/>
          </a:stretch>
        </p:blipFill>
        <p:spPr>
          <a:xfrm>
            <a:off x="1182569" y="3425824"/>
            <a:ext cx="1019317" cy="1324160"/>
          </a:xfrm>
          <a:prstGeom prst="rect">
            <a:avLst/>
          </a:prstGeom>
        </p:spPr>
      </p:pic>
      <p:pic>
        <p:nvPicPr>
          <p:cNvPr id="19" name="Immagine 18"/>
          <p:cNvPicPr>
            <a:picLocks noChangeAspect="1"/>
          </p:cNvPicPr>
          <p:nvPr/>
        </p:nvPicPr>
        <p:blipFill>
          <a:blip r:embed="rId9"/>
          <a:stretch>
            <a:fillRect/>
          </a:stretch>
        </p:blipFill>
        <p:spPr>
          <a:xfrm>
            <a:off x="3384455" y="3423680"/>
            <a:ext cx="1019317" cy="1324160"/>
          </a:xfrm>
          <a:prstGeom prst="rect">
            <a:avLst/>
          </a:prstGeom>
        </p:spPr>
      </p:pic>
      <p:pic>
        <p:nvPicPr>
          <p:cNvPr id="20" name="Immagine 19"/>
          <p:cNvPicPr>
            <a:picLocks noChangeAspect="1"/>
          </p:cNvPicPr>
          <p:nvPr/>
        </p:nvPicPr>
        <p:blipFill>
          <a:blip r:embed="rId10"/>
          <a:stretch>
            <a:fillRect/>
          </a:stretch>
        </p:blipFill>
        <p:spPr>
          <a:xfrm>
            <a:off x="5586341" y="3423680"/>
            <a:ext cx="1019317" cy="1324160"/>
          </a:xfrm>
          <a:prstGeom prst="rect">
            <a:avLst/>
          </a:prstGeom>
        </p:spPr>
      </p:pic>
      <p:pic>
        <p:nvPicPr>
          <p:cNvPr id="21" name="Immagine 20"/>
          <p:cNvPicPr>
            <a:picLocks noChangeAspect="1"/>
          </p:cNvPicPr>
          <p:nvPr/>
        </p:nvPicPr>
        <p:blipFill>
          <a:blip r:embed="rId11"/>
          <a:stretch>
            <a:fillRect/>
          </a:stretch>
        </p:blipFill>
        <p:spPr>
          <a:xfrm>
            <a:off x="7788227" y="3423680"/>
            <a:ext cx="1019317" cy="1324160"/>
          </a:xfrm>
          <a:prstGeom prst="rect">
            <a:avLst/>
          </a:prstGeom>
        </p:spPr>
      </p:pic>
      <p:pic>
        <p:nvPicPr>
          <p:cNvPr id="22" name="Immagine 21"/>
          <p:cNvPicPr>
            <a:picLocks noChangeAspect="1"/>
          </p:cNvPicPr>
          <p:nvPr/>
        </p:nvPicPr>
        <p:blipFill>
          <a:blip r:embed="rId12"/>
          <a:stretch>
            <a:fillRect/>
          </a:stretch>
        </p:blipFill>
        <p:spPr>
          <a:xfrm>
            <a:off x="9990112" y="3423680"/>
            <a:ext cx="1019317" cy="1324160"/>
          </a:xfrm>
          <a:prstGeom prst="rect">
            <a:avLst/>
          </a:prstGeom>
        </p:spPr>
      </p:pic>
      <p:pic>
        <p:nvPicPr>
          <p:cNvPr id="23" name="Immagine 22"/>
          <p:cNvPicPr>
            <a:picLocks noChangeAspect="1"/>
          </p:cNvPicPr>
          <p:nvPr/>
        </p:nvPicPr>
        <p:blipFill>
          <a:blip r:embed="rId13"/>
          <a:stretch>
            <a:fillRect/>
          </a:stretch>
        </p:blipFill>
        <p:spPr>
          <a:xfrm>
            <a:off x="1622946" y="5101227"/>
            <a:ext cx="1019317" cy="1324160"/>
          </a:xfrm>
          <a:prstGeom prst="rect">
            <a:avLst/>
          </a:prstGeom>
        </p:spPr>
      </p:pic>
      <p:pic>
        <p:nvPicPr>
          <p:cNvPr id="25" name="Immagine 24"/>
          <p:cNvPicPr>
            <a:picLocks noChangeAspect="1"/>
          </p:cNvPicPr>
          <p:nvPr/>
        </p:nvPicPr>
        <p:blipFill>
          <a:blip r:embed="rId14"/>
          <a:stretch>
            <a:fillRect/>
          </a:stretch>
        </p:blipFill>
        <p:spPr>
          <a:xfrm>
            <a:off x="4265209" y="5098011"/>
            <a:ext cx="1019317" cy="1324160"/>
          </a:xfrm>
          <a:prstGeom prst="rect">
            <a:avLst/>
          </a:prstGeom>
        </p:spPr>
      </p:pic>
      <p:pic>
        <p:nvPicPr>
          <p:cNvPr id="35" name="Immagine 34"/>
          <p:cNvPicPr>
            <a:picLocks noChangeAspect="1"/>
          </p:cNvPicPr>
          <p:nvPr/>
        </p:nvPicPr>
        <p:blipFill>
          <a:blip r:embed="rId15"/>
          <a:stretch>
            <a:fillRect/>
          </a:stretch>
        </p:blipFill>
        <p:spPr>
          <a:xfrm>
            <a:off x="6907472" y="5098011"/>
            <a:ext cx="1019317" cy="1324160"/>
          </a:xfrm>
          <a:prstGeom prst="rect">
            <a:avLst/>
          </a:prstGeom>
        </p:spPr>
      </p:pic>
      <p:pic>
        <p:nvPicPr>
          <p:cNvPr id="36" name="Immagine 35"/>
          <p:cNvPicPr>
            <a:picLocks noChangeAspect="1"/>
          </p:cNvPicPr>
          <p:nvPr/>
        </p:nvPicPr>
        <p:blipFill>
          <a:blip r:embed="rId16"/>
          <a:stretch>
            <a:fillRect/>
          </a:stretch>
        </p:blipFill>
        <p:spPr>
          <a:xfrm>
            <a:off x="9549735" y="5098011"/>
            <a:ext cx="1019317" cy="1324160"/>
          </a:xfrm>
          <a:prstGeom prst="rect">
            <a:avLst/>
          </a:prstGeom>
        </p:spPr>
      </p:pic>
      <p:sp>
        <p:nvSpPr>
          <p:cNvPr id="44" name="CasellaDiTesto 43"/>
          <p:cNvSpPr txBox="1"/>
          <p:nvPr/>
        </p:nvSpPr>
        <p:spPr>
          <a:xfrm>
            <a:off x="603707" y="3113075"/>
            <a:ext cx="2177040" cy="246221"/>
          </a:xfrm>
          <a:prstGeom prst="rect">
            <a:avLst/>
          </a:prstGeom>
          <a:noFill/>
          <a:ln>
            <a:noFill/>
          </a:ln>
        </p:spPr>
        <p:txBody>
          <a:bodyPr wrap="square" rtlCol="0">
            <a:spAutoFit/>
          </a:bodyPr>
          <a:lstStyle/>
          <a:p>
            <a:pPr algn="ctr"/>
            <a:r>
              <a:rPr lang="en-US" sz="1000" b="1">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SICILSALDO S.P.A. </a:t>
            </a:r>
            <a:endPar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5" name="CasellaDiTesto 44"/>
          <p:cNvSpPr txBox="1"/>
          <p:nvPr/>
        </p:nvSpPr>
        <p:spPr>
          <a:xfrm>
            <a:off x="2805592" y="3113074"/>
            <a:ext cx="2177040" cy="246221"/>
          </a:xfrm>
          <a:prstGeom prst="rect">
            <a:avLst/>
          </a:prstGeom>
          <a:noFill/>
          <a:ln>
            <a:noFill/>
          </a:ln>
        </p:spPr>
        <p:txBody>
          <a:bodyPr wrap="square" rtlCol="0">
            <a:spAutoFit/>
          </a:bodyPr>
          <a:lstStyle/>
          <a:p>
            <a:pPr algn="ctr"/>
            <a:r>
              <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NUOVA GHIZZONI S.P.A. </a:t>
            </a:r>
          </a:p>
        </p:txBody>
      </p:sp>
      <p:sp>
        <p:nvSpPr>
          <p:cNvPr id="46" name="CasellaDiTesto 45"/>
          <p:cNvSpPr txBox="1"/>
          <p:nvPr/>
        </p:nvSpPr>
        <p:spPr>
          <a:xfrm>
            <a:off x="5007479" y="3113074"/>
            <a:ext cx="2177040" cy="246221"/>
          </a:xfrm>
          <a:prstGeom prst="rect">
            <a:avLst/>
          </a:prstGeom>
          <a:noFill/>
          <a:ln>
            <a:noFill/>
          </a:ln>
        </p:spPr>
        <p:txBody>
          <a:bodyPr wrap="square" rtlCol="0">
            <a:spAutoFit/>
          </a:bodyPr>
          <a:lstStyle/>
          <a:p>
            <a:pPr algn="ctr"/>
            <a:r>
              <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CO.GE.CA. &amp; C. S.P.A. </a:t>
            </a:r>
          </a:p>
        </p:txBody>
      </p:sp>
      <p:sp>
        <p:nvSpPr>
          <p:cNvPr id="47" name="CasellaDiTesto 46"/>
          <p:cNvSpPr txBox="1"/>
          <p:nvPr/>
        </p:nvSpPr>
        <p:spPr>
          <a:xfrm>
            <a:off x="7209366" y="3109600"/>
            <a:ext cx="2177040" cy="246221"/>
          </a:xfrm>
          <a:prstGeom prst="rect">
            <a:avLst/>
          </a:prstGeom>
          <a:noFill/>
          <a:ln>
            <a:noFill/>
          </a:ln>
        </p:spPr>
        <p:txBody>
          <a:bodyPr wrap="square" rtlCol="0">
            <a:spAutoFit/>
          </a:bodyPr>
          <a:lstStyle/>
          <a:p>
            <a:pPr algn="ctr"/>
            <a:r>
              <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BONATTI S.P.A.</a:t>
            </a:r>
          </a:p>
        </p:txBody>
      </p:sp>
      <p:sp>
        <p:nvSpPr>
          <p:cNvPr id="48" name="CasellaDiTesto 47"/>
          <p:cNvSpPr txBox="1"/>
          <p:nvPr/>
        </p:nvSpPr>
        <p:spPr>
          <a:xfrm>
            <a:off x="9408209" y="3109844"/>
            <a:ext cx="2177040" cy="246221"/>
          </a:xfrm>
          <a:prstGeom prst="rect">
            <a:avLst/>
          </a:prstGeom>
          <a:noFill/>
          <a:ln>
            <a:noFill/>
          </a:ln>
        </p:spPr>
        <p:txBody>
          <a:bodyPr wrap="square" rtlCol="0">
            <a:spAutoFit/>
          </a:bodyPr>
          <a:lstStyle/>
          <a:p>
            <a:pPr algn="ctr"/>
            <a:r>
              <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S.A.L.P. S.P.A. </a:t>
            </a:r>
          </a:p>
        </p:txBody>
      </p:sp>
      <p:sp>
        <p:nvSpPr>
          <p:cNvPr id="49" name="CasellaDiTesto 48"/>
          <p:cNvSpPr txBox="1"/>
          <p:nvPr/>
        </p:nvSpPr>
        <p:spPr>
          <a:xfrm>
            <a:off x="616131" y="4781708"/>
            <a:ext cx="2177040" cy="246221"/>
          </a:xfrm>
          <a:prstGeom prst="rect">
            <a:avLst/>
          </a:prstGeom>
          <a:noFill/>
          <a:ln>
            <a:noFill/>
          </a:ln>
        </p:spPr>
        <p:txBody>
          <a:bodyPr wrap="square" rtlCol="0">
            <a:spAutoFit/>
          </a:bodyPr>
          <a:lstStyle/>
          <a:p>
            <a:pPr algn="ctr"/>
            <a:r>
              <a:rPr lang="en-US" sz="1000" b="1">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SICIM S.P.A. </a:t>
            </a:r>
            <a:endPar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0" name="CasellaDiTesto 49"/>
          <p:cNvSpPr txBox="1"/>
          <p:nvPr/>
        </p:nvSpPr>
        <p:spPr>
          <a:xfrm>
            <a:off x="2780747" y="4779564"/>
            <a:ext cx="2177040" cy="246221"/>
          </a:xfrm>
          <a:prstGeom prst="rect">
            <a:avLst/>
          </a:prstGeom>
          <a:noFill/>
          <a:ln>
            <a:noFill/>
          </a:ln>
        </p:spPr>
        <p:txBody>
          <a:bodyPr wrap="square" rtlCol="0">
            <a:spAutoFit/>
          </a:bodyPr>
          <a:lstStyle/>
          <a:p>
            <a:pPr algn="ctr"/>
            <a:r>
              <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ROMANA COSTRUZIONI S.P.A. </a:t>
            </a:r>
          </a:p>
        </p:txBody>
      </p:sp>
      <p:sp>
        <p:nvSpPr>
          <p:cNvPr id="51" name="CasellaDiTesto 50"/>
          <p:cNvSpPr txBox="1"/>
          <p:nvPr/>
        </p:nvSpPr>
        <p:spPr>
          <a:xfrm>
            <a:off x="5007479" y="4779206"/>
            <a:ext cx="2177040" cy="246221"/>
          </a:xfrm>
          <a:prstGeom prst="rect">
            <a:avLst/>
          </a:prstGeom>
          <a:noFill/>
          <a:ln>
            <a:noFill/>
          </a:ln>
        </p:spPr>
        <p:txBody>
          <a:bodyPr wrap="square" rtlCol="0">
            <a:spAutoFit/>
          </a:bodyPr>
          <a:lstStyle/>
          <a:p>
            <a:pPr algn="ctr"/>
            <a:r>
              <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S.I.C.CO. S.R.L. </a:t>
            </a:r>
          </a:p>
        </p:txBody>
      </p:sp>
      <p:sp>
        <p:nvSpPr>
          <p:cNvPr id="52" name="CasellaDiTesto 51"/>
          <p:cNvSpPr txBox="1"/>
          <p:nvPr/>
        </p:nvSpPr>
        <p:spPr>
          <a:xfrm>
            <a:off x="7209365" y="4779205"/>
            <a:ext cx="2177040" cy="246221"/>
          </a:xfrm>
          <a:prstGeom prst="rect">
            <a:avLst/>
          </a:prstGeom>
          <a:noFill/>
          <a:ln>
            <a:noFill/>
          </a:ln>
        </p:spPr>
        <p:txBody>
          <a:bodyPr wrap="square" rtlCol="0">
            <a:spAutoFit/>
          </a:bodyPr>
          <a:lstStyle/>
          <a:p>
            <a:pPr algn="ctr"/>
            <a:r>
              <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HITAŞ İNŞ. VE TIC. LTD. ŞTI.</a:t>
            </a:r>
          </a:p>
        </p:txBody>
      </p:sp>
      <p:sp>
        <p:nvSpPr>
          <p:cNvPr id="53" name="CasellaDiTesto 52"/>
          <p:cNvSpPr txBox="1"/>
          <p:nvPr/>
        </p:nvSpPr>
        <p:spPr>
          <a:xfrm>
            <a:off x="9408209" y="4779205"/>
            <a:ext cx="2177040" cy="246221"/>
          </a:xfrm>
          <a:prstGeom prst="rect">
            <a:avLst/>
          </a:prstGeom>
          <a:noFill/>
          <a:ln>
            <a:noFill/>
          </a:ln>
        </p:spPr>
        <p:txBody>
          <a:bodyPr wrap="square" rtlCol="0">
            <a:spAutoFit/>
          </a:bodyPr>
          <a:lstStyle/>
          <a:p>
            <a:pPr algn="ctr"/>
            <a:r>
              <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NACAP </a:t>
            </a:r>
          </a:p>
        </p:txBody>
      </p:sp>
      <p:sp>
        <p:nvSpPr>
          <p:cNvPr id="54" name="CasellaDiTesto 53"/>
          <p:cNvSpPr txBox="1"/>
          <p:nvPr/>
        </p:nvSpPr>
        <p:spPr>
          <a:xfrm>
            <a:off x="1044084" y="6464281"/>
            <a:ext cx="2177040" cy="246221"/>
          </a:xfrm>
          <a:prstGeom prst="rect">
            <a:avLst/>
          </a:prstGeom>
          <a:noFill/>
          <a:ln>
            <a:noFill/>
          </a:ln>
        </p:spPr>
        <p:txBody>
          <a:bodyPr wrap="square" rtlCol="0">
            <a:spAutoFit/>
          </a:bodyPr>
          <a:lstStyle/>
          <a:p>
            <a:pPr algn="ctr"/>
            <a:r>
              <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EDISON S.P.A. </a:t>
            </a:r>
          </a:p>
        </p:txBody>
      </p:sp>
      <p:sp>
        <p:nvSpPr>
          <p:cNvPr id="55" name="CasellaDiTesto 54"/>
          <p:cNvSpPr txBox="1"/>
          <p:nvPr/>
        </p:nvSpPr>
        <p:spPr>
          <a:xfrm>
            <a:off x="3686347" y="6464281"/>
            <a:ext cx="2177040" cy="400110"/>
          </a:xfrm>
          <a:prstGeom prst="rect">
            <a:avLst/>
          </a:prstGeom>
          <a:noFill/>
          <a:ln>
            <a:noFill/>
          </a:ln>
        </p:spPr>
        <p:txBody>
          <a:bodyPr wrap="square" rtlCol="0">
            <a:spAutoFit/>
          </a:bodyPr>
          <a:lstStyle/>
          <a:p>
            <a:pPr algn="ctr"/>
            <a:r>
              <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BOTAŞ - PETROLEUM PIPELINE CORPORATION </a:t>
            </a:r>
          </a:p>
        </p:txBody>
      </p:sp>
      <p:sp>
        <p:nvSpPr>
          <p:cNvPr id="56" name="CasellaDiTesto 55"/>
          <p:cNvSpPr txBox="1"/>
          <p:nvPr/>
        </p:nvSpPr>
        <p:spPr>
          <a:xfrm>
            <a:off x="6328610" y="6462437"/>
            <a:ext cx="2177040" cy="246221"/>
          </a:xfrm>
          <a:prstGeom prst="rect">
            <a:avLst/>
          </a:prstGeom>
          <a:noFill/>
          <a:ln>
            <a:noFill/>
          </a:ln>
        </p:spPr>
        <p:txBody>
          <a:bodyPr wrap="square" rtlCol="0">
            <a:spAutoFit/>
          </a:bodyPr>
          <a:lstStyle/>
          <a:p>
            <a:pPr algn="ctr"/>
            <a:r>
              <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C.I.I. GUATELLI S.P.A. </a:t>
            </a:r>
          </a:p>
        </p:txBody>
      </p:sp>
      <p:sp>
        <p:nvSpPr>
          <p:cNvPr id="57" name="CasellaDiTesto 56"/>
          <p:cNvSpPr txBox="1"/>
          <p:nvPr/>
        </p:nvSpPr>
        <p:spPr>
          <a:xfrm>
            <a:off x="8970873" y="6462436"/>
            <a:ext cx="2177040" cy="246221"/>
          </a:xfrm>
          <a:prstGeom prst="rect">
            <a:avLst/>
          </a:prstGeom>
          <a:noFill/>
          <a:ln>
            <a:noFill/>
          </a:ln>
        </p:spPr>
        <p:txBody>
          <a:bodyPr wrap="square" rtlCol="0">
            <a:spAutoFit/>
          </a:bodyPr>
          <a:lstStyle/>
          <a:p>
            <a:pPr algn="ctr"/>
            <a:r>
              <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TECHFEM S.P.A. </a:t>
            </a:r>
          </a:p>
        </p:txBody>
      </p:sp>
    </p:spTree>
    <p:extLst>
      <p:ext uri="{BB962C8B-B14F-4D97-AF65-F5344CB8AC3E}">
        <p14:creationId xmlns:p14="http://schemas.microsoft.com/office/powerpoint/2010/main" val="3576402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 y="1"/>
            <a:ext cx="12192001" cy="110068"/>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QUALITY ASSURANCE</a:t>
            </a:r>
            <a:endPar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cxnSp>
        <p:nvCxnSpPr>
          <p:cNvPr id="7" name="Connettore 1 6"/>
          <p:cNvCxnSpPr/>
          <p:nvPr/>
        </p:nvCxnSpPr>
        <p:spPr>
          <a:xfrm>
            <a:off x="5678700" y="1555516"/>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01" y="222188"/>
            <a:ext cx="1199299" cy="571095"/>
          </a:xfrm>
          <a:prstGeom prst="rect">
            <a:avLst/>
          </a:prstGeom>
        </p:spPr>
      </p:pic>
      <p:sp>
        <p:nvSpPr>
          <p:cNvPr id="4" name="CasellaDiTesto 3"/>
          <p:cNvSpPr txBox="1"/>
          <p:nvPr/>
        </p:nvSpPr>
        <p:spPr>
          <a:xfrm>
            <a:off x="4580468" y="2106538"/>
            <a:ext cx="6806669" cy="1384995"/>
          </a:xfrm>
          <a:prstGeom prst="rect">
            <a:avLst/>
          </a:prstGeom>
          <a:noFill/>
          <a:ln>
            <a:noFill/>
          </a:ln>
        </p:spPr>
        <p:txBody>
          <a:bodyPr wrap="square" rtlCol="0">
            <a:spAutoFit/>
          </a:bodyPr>
          <a:lstStyle/>
          <a:p>
            <a:r>
              <a:rPr lang="en-US" sz="1200" b="1" dirty="0">
                <a:latin typeface="Roboto Condensed Light" panose="02000000000000000000" pitchFamily="2" charset="0"/>
                <a:ea typeface="Roboto Condensed Light" panose="02000000000000000000" pitchFamily="2" charset="0"/>
                <a:cs typeface="Roboto Condensed Light" panose="02000000000000000000" pitchFamily="2" charset="0"/>
              </a:rPr>
              <a:t>AENOR</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 is a founder-member of </a:t>
            </a:r>
            <a:r>
              <a:rPr lang="en-US" sz="1200" dirty="0" err="1">
                <a:latin typeface="Roboto Condensed Light" panose="02000000000000000000" pitchFamily="2" charset="0"/>
                <a:ea typeface="Roboto Condensed Light" panose="02000000000000000000" pitchFamily="2" charset="0"/>
                <a:cs typeface="Roboto Condensed Light" panose="02000000000000000000" pitchFamily="2" charset="0"/>
              </a:rPr>
              <a:t>IQNet</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 (International Certification Association), the largest international association of management systems certification bodies, whose international market share is estimated to be around 50%. </a:t>
            </a:r>
          </a:p>
          <a:p>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 </a:t>
            </a:r>
          </a:p>
          <a:p>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Along with its certificates and management systems marks, AENOR also issues the </a:t>
            </a:r>
            <a:r>
              <a:rPr lang="en-US" sz="1200" b="1" dirty="0" err="1">
                <a:latin typeface="Roboto Condensed Light" panose="02000000000000000000" pitchFamily="2" charset="0"/>
                <a:ea typeface="Roboto Condensed Light" panose="02000000000000000000" pitchFamily="2" charset="0"/>
                <a:cs typeface="Roboto Condensed Light" panose="02000000000000000000" pitchFamily="2" charset="0"/>
              </a:rPr>
              <a:t>IQNet</a:t>
            </a:r>
            <a:r>
              <a:rPr lang="en-US" sz="1200" b="1" dirty="0">
                <a:latin typeface="Roboto Condensed Light" panose="02000000000000000000" pitchFamily="2" charset="0"/>
                <a:ea typeface="Roboto Condensed Light" panose="02000000000000000000" pitchFamily="2" charset="0"/>
                <a:cs typeface="Roboto Condensed Light" panose="02000000000000000000" pitchFamily="2" charset="0"/>
              </a:rPr>
              <a:t> certificate</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 which provides </a:t>
            </a:r>
            <a:r>
              <a:rPr lang="en-US"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organizations </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with a unique certificate that is widely </a:t>
            </a:r>
            <a:r>
              <a:rPr lang="en-US"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recognized </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and respected in all international markets.</a:t>
            </a:r>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27" name="CasellaDiTesto 26"/>
          <p:cNvSpPr txBox="1"/>
          <p:nvPr/>
        </p:nvSpPr>
        <p:spPr>
          <a:xfrm>
            <a:off x="4580468" y="1777074"/>
            <a:ext cx="6806670" cy="276999"/>
          </a:xfrm>
          <a:prstGeom prst="rect">
            <a:avLst/>
          </a:prstGeom>
          <a:noFill/>
          <a:ln>
            <a:noFill/>
          </a:ln>
        </p:spPr>
        <p:txBody>
          <a:bodyPr wrap="square" rtlCol="0">
            <a:spAutoFit/>
          </a:bodyPr>
          <a:lstStyle/>
          <a:p>
            <a:r>
              <a:rPr lang="en-US" sz="1200" b="1"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QUALITY CERTIFICATION – ISO 9001</a:t>
            </a:r>
            <a:endParaRPr lang="it-IT"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10" name="CasellaDiTesto 9"/>
          <p:cNvSpPr txBox="1"/>
          <p:nvPr/>
        </p:nvSpPr>
        <p:spPr>
          <a:xfrm>
            <a:off x="6392337"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Inspection</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26" name="CasellaDiTesto 25"/>
          <p:cNvSpPr txBox="1"/>
          <p:nvPr/>
        </p:nvSpPr>
        <p:spPr>
          <a:xfrm>
            <a:off x="7526871"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Projects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0" name="CasellaDiTesto 29"/>
          <p:cNvSpPr txBox="1"/>
          <p:nvPr/>
        </p:nvSpPr>
        <p:spPr>
          <a:xfrm>
            <a:off x="8661405"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Clients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1" name="CasellaDiTesto 30"/>
          <p:cNvSpPr txBox="1"/>
          <p:nvPr/>
        </p:nvSpPr>
        <p:spPr>
          <a:xfrm>
            <a:off x="9795939" y="321733"/>
            <a:ext cx="1075267" cy="276999"/>
          </a:xfrm>
          <a:prstGeom prst="rect">
            <a:avLst/>
          </a:prstGeom>
          <a:solidFill>
            <a:srgbClr val="D85117"/>
          </a:solidFill>
          <a:ln>
            <a:noFill/>
          </a:ln>
        </p:spPr>
        <p:txBody>
          <a:bodyPr wrap="square" rtlCol="0">
            <a:spAutoFit/>
          </a:bodyPr>
          <a:lstStyle/>
          <a:p>
            <a:pPr algn="ctr"/>
            <a:r>
              <a:rPr lang="it-IT"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Certifications</a:t>
            </a:r>
            <a:endParaRPr lang="it-IT"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17" name="Connettore 1 16"/>
          <p:cNvCxnSpPr/>
          <p:nvPr/>
        </p:nvCxnSpPr>
        <p:spPr>
          <a:xfrm>
            <a:off x="7493004"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Connettore 1 37"/>
          <p:cNvCxnSpPr/>
          <p:nvPr/>
        </p:nvCxnSpPr>
        <p:spPr>
          <a:xfrm>
            <a:off x="8627539"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Connettore 1 38"/>
          <p:cNvCxnSpPr/>
          <p:nvPr/>
        </p:nvCxnSpPr>
        <p:spPr>
          <a:xfrm>
            <a:off x="9762073"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CasellaDiTesto 39"/>
          <p:cNvSpPr txBox="1"/>
          <p:nvPr/>
        </p:nvSpPr>
        <p:spPr>
          <a:xfrm>
            <a:off x="10930473"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Contacts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41" name="Connettore 1 40"/>
          <p:cNvCxnSpPr/>
          <p:nvPr/>
        </p:nvCxnSpPr>
        <p:spPr>
          <a:xfrm>
            <a:off x="1089660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 name="CasellaDiTesto 41"/>
          <p:cNvSpPr txBox="1"/>
          <p:nvPr/>
        </p:nvSpPr>
        <p:spPr>
          <a:xfrm>
            <a:off x="5257800"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Company</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43" name="Connettore 1 42"/>
          <p:cNvCxnSpPr/>
          <p:nvPr/>
        </p:nvCxnSpPr>
        <p:spPr>
          <a:xfrm>
            <a:off x="635846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2" name="Immagine 11"/>
          <p:cNvPicPr>
            <a:picLocks noChangeAspect="1"/>
          </p:cNvPicPr>
          <p:nvPr/>
        </p:nvPicPr>
        <p:blipFill>
          <a:blip r:embed="rId3"/>
          <a:stretch>
            <a:fillRect/>
          </a:stretch>
        </p:blipFill>
        <p:spPr>
          <a:xfrm>
            <a:off x="2373673" y="2107658"/>
            <a:ext cx="1571844" cy="1428949"/>
          </a:xfrm>
          <a:prstGeom prst="rect">
            <a:avLst/>
          </a:prstGeom>
        </p:spPr>
      </p:pic>
      <p:pic>
        <p:nvPicPr>
          <p:cNvPr id="13" name="Immagine 12"/>
          <p:cNvPicPr>
            <a:picLocks noChangeAspect="1"/>
          </p:cNvPicPr>
          <p:nvPr/>
        </p:nvPicPr>
        <p:blipFill>
          <a:blip r:embed="rId4"/>
          <a:stretch>
            <a:fillRect/>
          </a:stretch>
        </p:blipFill>
        <p:spPr>
          <a:xfrm>
            <a:off x="804865" y="1750421"/>
            <a:ext cx="1190791" cy="2143424"/>
          </a:xfrm>
          <a:prstGeom prst="rect">
            <a:avLst/>
          </a:prstGeom>
        </p:spPr>
      </p:pic>
      <p:pic>
        <p:nvPicPr>
          <p:cNvPr id="21" name="Picture 2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5991" y="3648604"/>
            <a:ext cx="1966376" cy="2778472"/>
          </a:xfrm>
          <a:prstGeom prst="rect">
            <a:avLst/>
          </a:prstGeom>
          <a:noFill/>
          <a:ln w="12700" algn="ctr">
            <a:solidFill>
              <a:schemeClr val="bg1">
                <a:lumMod val="65000"/>
              </a:schemeClr>
            </a:solidFill>
            <a:miter lim="800000"/>
            <a:headEnd/>
            <a:tailEnd/>
          </a:ln>
          <a:extLst>
            <a:ext uri="{909E8E84-426E-40DD-AFC4-6F175D3DCCD1}">
              <a14:hiddenFill xmlns:a14="http://schemas.microsoft.com/office/drawing/2010/main">
                <a:solidFill>
                  <a:schemeClr val="bg1"/>
                </a:solidFill>
              </a14:hiddenFill>
            </a:ext>
          </a:extLst>
        </p:spPr>
      </p:pic>
      <p:pic>
        <p:nvPicPr>
          <p:cNvPr id="22" name="Picture 2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53007" y="3648604"/>
            <a:ext cx="1967330" cy="2778473"/>
          </a:xfrm>
          <a:prstGeom prst="rect">
            <a:avLst/>
          </a:prstGeom>
          <a:noFill/>
          <a:ln w="12700" algn="ctr">
            <a:solidFill>
              <a:schemeClr val="bg1">
                <a:lumMod val="65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27579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 y="1"/>
            <a:ext cx="12192001" cy="110068"/>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CONTACT INFO</a:t>
            </a:r>
            <a:endPar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cxnSp>
        <p:nvCxnSpPr>
          <p:cNvPr id="7" name="Connettore 1 6"/>
          <p:cNvCxnSpPr/>
          <p:nvPr/>
        </p:nvCxnSpPr>
        <p:spPr>
          <a:xfrm>
            <a:off x="5678700" y="1555516"/>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01" y="222188"/>
            <a:ext cx="1199299" cy="571095"/>
          </a:xfrm>
          <a:prstGeom prst="rect">
            <a:avLst/>
          </a:prstGeom>
        </p:spPr>
      </p:pic>
      <p:sp>
        <p:nvSpPr>
          <p:cNvPr id="24" name="CasellaDiTesto 23"/>
          <p:cNvSpPr txBox="1"/>
          <p:nvPr/>
        </p:nvSpPr>
        <p:spPr>
          <a:xfrm>
            <a:off x="3505200" y="1956568"/>
            <a:ext cx="5181600" cy="461665"/>
          </a:xfrm>
          <a:prstGeom prst="rect">
            <a:avLst/>
          </a:prstGeom>
          <a:noFill/>
        </p:spPr>
        <p:txBody>
          <a:bodyPr wrap="square" rtlCol="0">
            <a:spAutoFit/>
          </a:bodyPr>
          <a:lstStyle/>
          <a:p>
            <a:pPr algn="ct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Via Galileo Ferraris 13, 43036 </a:t>
            </a:r>
            <a:r>
              <a:rPr lang="en-US" sz="1200" dirty="0" err="1">
                <a:latin typeface="Roboto Condensed Light" panose="02000000000000000000" pitchFamily="2" charset="0"/>
                <a:ea typeface="Roboto Condensed Light" panose="02000000000000000000" pitchFamily="2" charset="0"/>
                <a:cs typeface="Roboto Condensed Light" panose="02000000000000000000" pitchFamily="2" charset="0"/>
              </a:rPr>
              <a:t>Fidenza</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 (PR), Italy </a:t>
            </a:r>
          </a:p>
          <a:p>
            <a:pPr algn="ct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n-US"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39.0524/530259                  </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+39.0524/530142 </a:t>
            </a:r>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29" name="CasellaDiTesto 28"/>
          <p:cNvSpPr txBox="1"/>
          <p:nvPr/>
        </p:nvSpPr>
        <p:spPr>
          <a:xfrm>
            <a:off x="3505200" y="1679569"/>
            <a:ext cx="5181600" cy="276999"/>
          </a:xfrm>
          <a:prstGeom prst="rect">
            <a:avLst/>
          </a:prstGeom>
          <a:noFill/>
          <a:ln>
            <a:noFill/>
          </a:ln>
        </p:spPr>
        <p:txBody>
          <a:bodyPr wrap="square" rtlCol="0">
            <a:spAutoFit/>
          </a:bodyPr>
          <a:lstStyle/>
          <a:p>
            <a:pPr algn="ctr"/>
            <a:r>
              <a:rPr lang="en-US" sz="1200" b="1"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ADMINISTRATIVE HEADQUARTERS</a:t>
            </a:r>
            <a:endParaRPr lang="it-IT" sz="12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10" name="CasellaDiTesto 9"/>
          <p:cNvSpPr txBox="1"/>
          <p:nvPr/>
        </p:nvSpPr>
        <p:spPr>
          <a:xfrm>
            <a:off x="6392337"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Inspection</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26" name="CasellaDiTesto 25"/>
          <p:cNvSpPr txBox="1"/>
          <p:nvPr/>
        </p:nvSpPr>
        <p:spPr>
          <a:xfrm>
            <a:off x="7526871"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Projects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0" name="CasellaDiTesto 29"/>
          <p:cNvSpPr txBox="1"/>
          <p:nvPr/>
        </p:nvSpPr>
        <p:spPr>
          <a:xfrm>
            <a:off x="8661405"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Clients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1" name="CasellaDiTesto 30"/>
          <p:cNvSpPr txBox="1"/>
          <p:nvPr/>
        </p:nvSpPr>
        <p:spPr>
          <a:xfrm>
            <a:off x="9795939"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Certifications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17" name="Connettore 1 16"/>
          <p:cNvCxnSpPr/>
          <p:nvPr/>
        </p:nvCxnSpPr>
        <p:spPr>
          <a:xfrm>
            <a:off x="7493004"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Connettore 1 37"/>
          <p:cNvCxnSpPr/>
          <p:nvPr/>
        </p:nvCxnSpPr>
        <p:spPr>
          <a:xfrm>
            <a:off x="8627539"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Connettore 1 38"/>
          <p:cNvCxnSpPr/>
          <p:nvPr/>
        </p:nvCxnSpPr>
        <p:spPr>
          <a:xfrm>
            <a:off x="9762073"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CasellaDiTesto 39"/>
          <p:cNvSpPr txBox="1"/>
          <p:nvPr/>
        </p:nvSpPr>
        <p:spPr>
          <a:xfrm>
            <a:off x="10930473" y="321733"/>
            <a:ext cx="1075267" cy="276999"/>
          </a:xfrm>
          <a:prstGeom prst="rect">
            <a:avLst/>
          </a:prstGeom>
          <a:solidFill>
            <a:srgbClr val="D85117"/>
          </a:solidFill>
          <a:ln>
            <a:noFill/>
          </a:ln>
        </p:spPr>
        <p:txBody>
          <a:bodyPr wrap="square" rtlCol="0">
            <a:spAutoFit/>
          </a:bodyPr>
          <a:lstStyle/>
          <a:p>
            <a:pPr algn="ctr"/>
            <a:r>
              <a:rPr lang="it-IT"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Contacts</a:t>
            </a:r>
            <a:endParaRPr lang="it-IT"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41" name="Connettore 1 40"/>
          <p:cNvCxnSpPr/>
          <p:nvPr/>
        </p:nvCxnSpPr>
        <p:spPr>
          <a:xfrm>
            <a:off x="1089660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 name="CasellaDiTesto 41"/>
          <p:cNvSpPr txBox="1"/>
          <p:nvPr/>
        </p:nvSpPr>
        <p:spPr>
          <a:xfrm>
            <a:off x="5257800"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Company</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43" name="Connettore 1 42"/>
          <p:cNvCxnSpPr/>
          <p:nvPr/>
        </p:nvCxnSpPr>
        <p:spPr>
          <a:xfrm>
            <a:off x="635846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1" name="Immagine 10"/>
          <p:cNvPicPr>
            <a:picLocks noChangeAspect="1"/>
          </p:cNvPicPr>
          <p:nvPr/>
        </p:nvPicPr>
        <p:blipFill>
          <a:blip r:embed="rId3"/>
          <a:stretch>
            <a:fillRect/>
          </a:stretch>
        </p:blipFill>
        <p:spPr>
          <a:xfrm>
            <a:off x="1128018" y="2935754"/>
            <a:ext cx="9935962" cy="2943636"/>
          </a:xfrm>
          <a:prstGeom prst="rect">
            <a:avLst/>
          </a:prstGeom>
        </p:spPr>
      </p:pic>
      <p:pic>
        <p:nvPicPr>
          <p:cNvPr id="12" name="Immagine 11"/>
          <p:cNvPicPr>
            <a:picLocks noChangeAspect="1"/>
          </p:cNvPicPr>
          <p:nvPr/>
        </p:nvPicPr>
        <p:blipFill>
          <a:blip r:embed="rId4"/>
          <a:stretch>
            <a:fillRect/>
          </a:stretch>
        </p:blipFill>
        <p:spPr>
          <a:xfrm>
            <a:off x="4533037" y="2197364"/>
            <a:ext cx="181000" cy="181000"/>
          </a:xfrm>
          <a:prstGeom prst="rect">
            <a:avLst/>
          </a:prstGeom>
        </p:spPr>
      </p:pic>
      <p:pic>
        <p:nvPicPr>
          <p:cNvPr id="13" name="Immagine 12"/>
          <p:cNvPicPr>
            <a:picLocks noChangeAspect="1"/>
          </p:cNvPicPr>
          <p:nvPr/>
        </p:nvPicPr>
        <p:blipFill>
          <a:blip r:embed="rId5"/>
          <a:stretch>
            <a:fillRect/>
          </a:stretch>
        </p:blipFill>
        <p:spPr>
          <a:xfrm>
            <a:off x="6154179" y="2168785"/>
            <a:ext cx="238158" cy="238158"/>
          </a:xfrm>
          <a:prstGeom prst="rect">
            <a:avLst/>
          </a:prstGeom>
        </p:spPr>
      </p:pic>
      <p:sp>
        <p:nvSpPr>
          <p:cNvPr id="32" name="CasellaDiTesto 31"/>
          <p:cNvSpPr txBox="1"/>
          <p:nvPr/>
        </p:nvSpPr>
        <p:spPr>
          <a:xfrm>
            <a:off x="3505200" y="2618886"/>
            <a:ext cx="5181600" cy="276999"/>
          </a:xfrm>
          <a:prstGeom prst="rect">
            <a:avLst/>
          </a:prstGeom>
          <a:noFill/>
          <a:ln>
            <a:noFill/>
          </a:ln>
        </p:spPr>
        <p:txBody>
          <a:bodyPr wrap="square" rtlCol="0">
            <a:spAutoFit/>
          </a:bodyPr>
          <a:lstStyle/>
          <a:p>
            <a:pPr algn="ctr"/>
            <a:r>
              <a:rPr lang="en-US" sz="1200" b="1"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REGISTERED OFFICE</a:t>
            </a:r>
            <a:endParaRPr lang="it-IT" sz="12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pic>
        <p:nvPicPr>
          <p:cNvPr id="14" name="Immagine 13"/>
          <p:cNvPicPr>
            <a:picLocks noChangeAspect="1"/>
          </p:cNvPicPr>
          <p:nvPr/>
        </p:nvPicPr>
        <p:blipFill>
          <a:blip r:embed="rId6"/>
          <a:stretch>
            <a:fillRect/>
          </a:stretch>
        </p:blipFill>
        <p:spPr>
          <a:xfrm>
            <a:off x="1346200" y="6046752"/>
            <a:ext cx="628738" cy="504895"/>
          </a:xfrm>
          <a:prstGeom prst="rect">
            <a:avLst/>
          </a:prstGeom>
        </p:spPr>
      </p:pic>
      <p:pic>
        <p:nvPicPr>
          <p:cNvPr id="15" name="Immagine 14"/>
          <p:cNvPicPr>
            <a:picLocks noChangeAspect="1"/>
          </p:cNvPicPr>
          <p:nvPr/>
        </p:nvPicPr>
        <p:blipFill>
          <a:blip r:embed="rId7"/>
          <a:stretch>
            <a:fillRect/>
          </a:stretch>
        </p:blipFill>
        <p:spPr>
          <a:xfrm>
            <a:off x="4993836" y="5961014"/>
            <a:ext cx="666843" cy="676369"/>
          </a:xfrm>
          <a:prstGeom prst="rect">
            <a:avLst/>
          </a:prstGeom>
        </p:spPr>
      </p:pic>
      <p:pic>
        <p:nvPicPr>
          <p:cNvPr id="16" name="Immagine 15"/>
          <p:cNvPicPr>
            <a:picLocks noChangeAspect="1"/>
          </p:cNvPicPr>
          <p:nvPr/>
        </p:nvPicPr>
        <p:blipFill>
          <a:blip r:embed="rId8"/>
          <a:stretch>
            <a:fillRect/>
          </a:stretch>
        </p:blipFill>
        <p:spPr>
          <a:xfrm>
            <a:off x="8363980" y="5932434"/>
            <a:ext cx="476316" cy="733527"/>
          </a:xfrm>
          <a:prstGeom prst="rect">
            <a:avLst/>
          </a:prstGeom>
        </p:spPr>
      </p:pic>
      <p:sp>
        <p:nvSpPr>
          <p:cNvPr id="33" name="CasellaDiTesto 32"/>
          <p:cNvSpPr txBox="1"/>
          <p:nvPr/>
        </p:nvSpPr>
        <p:spPr>
          <a:xfrm>
            <a:off x="2033626" y="6160697"/>
            <a:ext cx="2644613" cy="276999"/>
          </a:xfrm>
          <a:prstGeom prst="rect">
            <a:avLst/>
          </a:prstGeom>
          <a:noFill/>
          <a:ln>
            <a:noFill/>
          </a:ln>
        </p:spPr>
        <p:txBody>
          <a:bodyPr wrap="square" rtlCol="0">
            <a:spAutoFit/>
          </a:bodyPr>
          <a:lstStyle/>
          <a:p>
            <a:r>
              <a:rPr lang="en-US" sz="1200" b="1"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INFO@TRECOIL.IT</a:t>
            </a:r>
            <a:endParaRPr lang="it-IT"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4" name="CasellaDiTesto 33"/>
          <p:cNvSpPr txBox="1"/>
          <p:nvPr/>
        </p:nvSpPr>
        <p:spPr>
          <a:xfrm>
            <a:off x="5719367" y="6160697"/>
            <a:ext cx="2644613" cy="276999"/>
          </a:xfrm>
          <a:prstGeom prst="rect">
            <a:avLst/>
          </a:prstGeom>
          <a:noFill/>
          <a:ln>
            <a:noFill/>
          </a:ln>
        </p:spPr>
        <p:txBody>
          <a:bodyPr wrap="square" rtlCol="0">
            <a:spAutoFit/>
          </a:bodyPr>
          <a:lstStyle/>
          <a:p>
            <a:r>
              <a:rPr lang="en-US" sz="1200" b="1"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+39.0321/784127</a:t>
            </a:r>
            <a:endParaRPr lang="it-IT"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5" name="CasellaDiTesto 34"/>
          <p:cNvSpPr txBox="1"/>
          <p:nvPr/>
        </p:nvSpPr>
        <p:spPr>
          <a:xfrm>
            <a:off x="8898984" y="5979549"/>
            <a:ext cx="2644613" cy="646331"/>
          </a:xfrm>
          <a:prstGeom prst="rect">
            <a:avLst/>
          </a:prstGeom>
          <a:noFill/>
          <a:ln>
            <a:noFill/>
          </a:ln>
        </p:spPr>
        <p:txBody>
          <a:bodyPr wrap="square" rtlCol="0">
            <a:spAutoFit/>
          </a:bodyPr>
          <a:lstStyle/>
          <a:p>
            <a:r>
              <a:rPr lang="it-IT"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VIA BRESSANI 4/B </a:t>
            </a:r>
          </a:p>
          <a:p>
            <a:r>
              <a:rPr lang="it-IT"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29017 FIORENZUOLA D'ARDA (PC) </a:t>
            </a:r>
          </a:p>
          <a:p>
            <a:r>
              <a:rPr lang="it-IT"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ITALY</a:t>
            </a:r>
          </a:p>
        </p:txBody>
      </p:sp>
    </p:spTree>
    <p:extLst>
      <p:ext uri="{BB962C8B-B14F-4D97-AF65-F5344CB8AC3E}">
        <p14:creationId xmlns:p14="http://schemas.microsoft.com/office/powerpoint/2010/main" val="1447256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 y="2"/>
            <a:ext cx="12192001" cy="948267"/>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5" name="Immagin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0147" y="114125"/>
            <a:ext cx="791999" cy="720000"/>
          </a:xfrm>
          <a:prstGeom prst="rect">
            <a:avLst/>
          </a:prstGeom>
        </p:spPr>
      </p:pic>
      <p:sp>
        <p:nvSpPr>
          <p:cNvPr id="9" name="Rettangolo 8"/>
          <p:cNvSpPr/>
          <p:nvPr/>
        </p:nvSpPr>
        <p:spPr>
          <a:xfrm>
            <a:off x="2" y="5909735"/>
            <a:ext cx="12192001" cy="948267"/>
          </a:xfrm>
          <a:prstGeom prst="rect">
            <a:avLst/>
          </a:prstGeom>
          <a:solidFill>
            <a:srgbClr val="2C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CasellaDiTesto 23"/>
          <p:cNvSpPr txBox="1"/>
          <p:nvPr/>
        </p:nvSpPr>
        <p:spPr>
          <a:xfrm>
            <a:off x="-1" y="6275347"/>
            <a:ext cx="12192000" cy="246221"/>
          </a:xfrm>
          <a:prstGeom prst="rect">
            <a:avLst/>
          </a:prstGeom>
          <a:noFill/>
        </p:spPr>
        <p:txBody>
          <a:bodyPr wrap="square" rtlCol="0">
            <a:spAutoFit/>
          </a:bodyPr>
          <a:lstStyle/>
          <a:p>
            <a:pPr algn="ctr"/>
            <a:r>
              <a:rPr lang="it-IT" sz="1000" dirty="0" err="1"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Certified</a:t>
            </a:r>
            <a:r>
              <a:rPr lang="it-IT" sz="10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it-IT" sz="10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company </a:t>
            </a:r>
            <a:r>
              <a:rPr lang="it-IT" sz="10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ISO 9001:2008</a:t>
            </a:r>
          </a:p>
        </p:txBody>
      </p:sp>
      <p:sp>
        <p:nvSpPr>
          <p:cNvPr id="3" name="Sottotitolo 2"/>
          <p:cNvSpPr>
            <a:spLocks noGrp="1"/>
          </p:cNvSpPr>
          <p:nvPr>
            <p:ph type="subTitle" idx="1"/>
          </p:nvPr>
        </p:nvSpPr>
        <p:spPr>
          <a:xfrm>
            <a:off x="1" y="4563535"/>
            <a:ext cx="12192000" cy="694267"/>
          </a:xfrm>
        </p:spPr>
        <p:txBody>
          <a:bodyPr>
            <a:normAutofit/>
          </a:bodyPr>
          <a:lstStyle/>
          <a:p>
            <a:r>
              <a:rPr lang="it-IT" sz="16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REGISTERED </a:t>
            </a:r>
            <a:r>
              <a:rPr lang="it-IT" sz="16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OFFICE</a:t>
            </a:r>
            <a:r>
              <a:rPr lang="it-IT" sz="1600" dirty="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 – </a:t>
            </a:r>
            <a:r>
              <a:rPr lang="it-IT" sz="1600" dirty="0" smtClean="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VIA BRESSANI 4/B, 29017 FIORENZUOLA D’ARDA (PC), ITALY </a:t>
            </a:r>
            <a:r>
              <a:rPr lang="it-IT" sz="1600" dirty="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 </a:t>
            </a:r>
            <a:r>
              <a:rPr lang="it-IT" sz="1600" dirty="0" smtClean="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PHONE: +39.0321/784127</a:t>
            </a:r>
            <a:endParaRPr lang="it-IT" sz="1600" dirty="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endParaRPr>
          </a:p>
          <a:p>
            <a:r>
              <a:rPr lang="it-IT" sz="16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HEADQUARTER</a:t>
            </a:r>
            <a:r>
              <a:rPr lang="it-IT" sz="1600" dirty="0" smtClean="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 </a:t>
            </a:r>
            <a:r>
              <a:rPr lang="it-IT" sz="1600" dirty="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 VIA G. FERRARIS 13, 43036 FIDENZA (PR</a:t>
            </a:r>
            <a:r>
              <a:rPr lang="it-IT" sz="1600" dirty="0" smtClean="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 ITALY </a:t>
            </a:r>
            <a:r>
              <a:rPr lang="it-IT" sz="1600" dirty="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 </a:t>
            </a:r>
            <a:r>
              <a:rPr lang="it-IT" sz="1600" dirty="0" smtClean="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PHONE: </a:t>
            </a:r>
            <a:r>
              <a:rPr lang="it-IT" sz="1600" dirty="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+39.0524/530259 – FAX: +39.0524/530142</a:t>
            </a:r>
          </a:p>
        </p:txBody>
      </p:sp>
      <p:sp>
        <p:nvSpPr>
          <p:cNvPr id="11" name="CasellaDiTesto 10"/>
          <p:cNvSpPr txBox="1"/>
          <p:nvPr/>
        </p:nvSpPr>
        <p:spPr>
          <a:xfrm>
            <a:off x="381002" y="6214534"/>
            <a:ext cx="2342679" cy="369332"/>
          </a:xfrm>
          <a:prstGeom prst="rect">
            <a:avLst/>
          </a:prstGeom>
          <a:noFill/>
        </p:spPr>
        <p:txBody>
          <a:bodyPr wrap="square" rtlCol="0">
            <a:spAutoFit/>
          </a:bodyPr>
          <a:lstStyle/>
          <a:p>
            <a:r>
              <a:rPr lang="it-IT"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info@trecoil.it</a:t>
            </a:r>
            <a:endParaRPr lang="it-IT"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2" name="CasellaDiTesto 11"/>
          <p:cNvSpPr txBox="1"/>
          <p:nvPr/>
        </p:nvSpPr>
        <p:spPr>
          <a:xfrm>
            <a:off x="9468324" y="6214534"/>
            <a:ext cx="2342679" cy="369332"/>
          </a:xfrm>
          <a:prstGeom prst="rect">
            <a:avLst/>
          </a:prstGeom>
          <a:noFill/>
        </p:spPr>
        <p:txBody>
          <a:bodyPr wrap="square" rtlCol="0">
            <a:spAutoFit/>
          </a:bodyPr>
          <a:lstStyle/>
          <a:p>
            <a:pPr algn="r"/>
            <a:r>
              <a:rPr lang="it-IT"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www.trecoil.it</a:t>
            </a:r>
            <a:endParaRPr lang="it-IT"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16" name="Immagin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665" y="57866"/>
            <a:ext cx="460665" cy="832527"/>
          </a:xfrm>
          <a:prstGeom prst="rect">
            <a:avLst/>
          </a:prstGeom>
        </p:spPr>
      </p:pic>
      <p:pic>
        <p:nvPicPr>
          <p:cNvPr id="6" name="Immagine 5"/>
          <p:cNvPicPr>
            <a:picLocks noChangeAspect="1"/>
          </p:cNvPicPr>
          <p:nvPr/>
        </p:nvPicPr>
        <p:blipFill>
          <a:blip r:embed="rId4"/>
          <a:stretch>
            <a:fillRect/>
          </a:stretch>
        </p:blipFill>
        <p:spPr>
          <a:xfrm>
            <a:off x="3378765" y="1590262"/>
            <a:ext cx="5434468" cy="2586331"/>
          </a:xfrm>
          <a:prstGeom prst="rect">
            <a:avLst/>
          </a:prstGeom>
        </p:spPr>
      </p:pic>
      <p:pic>
        <p:nvPicPr>
          <p:cNvPr id="13" name="Immagine 12"/>
          <p:cNvPicPr>
            <a:picLocks noChangeAspect="1"/>
          </p:cNvPicPr>
          <p:nvPr/>
        </p:nvPicPr>
        <p:blipFill>
          <a:blip r:embed="rId5"/>
          <a:stretch>
            <a:fillRect/>
          </a:stretch>
        </p:blipFill>
        <p:spPr>
          <a:xfrm>
            <a:off x="11583228" y="57866"/>
            <a:ext cx="462515" cy="832527"/>
          </a:xfrm>
          <a:prstGeom prst="rect">
            <a:avLst/>
          </a:prstGeom>
        </p:spPr>
      </p:pic>
      <p:sp>
        <p:nvSpPr>
          <p:cNvPr id="14" name="CasellaDiTesto 13"/>
          <p:cNvSpPr txBox="1"/>
          <p:nvPr/>
        </p:nvSpPr>
        <p:spPr>
          <a:xfrm>
            <a:off x="11535833" y="5659181"/>
            <a:ext cx="635000" cy="230832"/>
          </a:xfrm>
          <a:prstGeom prst="rect">
            <a:avLst/>
          </a:prstGeom>
          <a:noFill/>
        </p:spPr>
        <p:txBody>
          <a:bodyPr wrap="square" rtlCol="0">
            <a:spAutoFit/>
          </a:bodyPr>
          <a:lstStyle/>
          <a:p>
            <a:pPr algn="r"/>
            <a:r>
              <a:rPr lang="it-IT" sz="9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v1.4</a:t>
            </a:r>
            <a:endParaRPr lang="it-IT" sz="9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3588651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444" y="1750772"/>
            <a:ext cx="5148000" cy="2601095"/>
          </a:xfrm>
          <a:prstGeom prst="rect">
            <a:avLst/>
          </a:prstGeom>
        </p:spPr>
      </p:pic>
      <p:sp>
        <p:nvSpPr>
          <p:cNvPr id="5" name="Rettangolo 4"/>
          <p:cNvSpPr/>
          <p:nvPr/>
        </p:nvSpPr>
        <p:spPr>
          <a:xfrm>
            <a:off x="-1" y="1"/>
            <a:ext cx="12192001" cy="110068"/>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TRECOIL S.R.L.</a:t>
            </a:r>
            <a:endPar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cxnSp>
        <p:nvCxnSpPr>
          <p:cNvPr id="7" name="Connettore 1 6"/>
          <p:cNvCxnSpPr/>
          <p:nvPr/>
        </p:nvCxnSpPr>
        <p:spPr>
          <a:xfrm>
            <a:off x="5678700" y="1555516"/>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901" y="222188"/>
            <a:ext cx="1199299" cy="571095"/>
          </a:xfrm>
          <a:prstGeom prst="rect">
            <a:avLst/>
          </a:prstGeom>
        </p:spPr>
      </p:pic>
      <p:sp>
        <p:nvSpPr>
          <p:cNvPr id="4" name="CasellaDiTesto 3"/>
          <p:cNvSpPr txBox="1"/>
          <p:nvPr/>
        </p:nvSpPr>
        <p:spPr>
          <a:xfrm>
            <a:off x="677050" y="4978380"/>
            <a:ext cx="5181600" cy="1200329"/>
          </a:xfrm>
          <a:prstGeom prst="rect">
            <a:avLst/>
          </a:prstGeom>
          <a:noFill/>
          <a:ln>
            <a:noFill/>
          </a:ln>
        </p:spPr>
        <p:txBody>
          <a:bodyPr wrap="square" rtlCol="0">
            <a:spAutoFit/>
          </a:bodyPr>
          <a:lstStyle/>
          <a:p>
            <a:pPr algn="ctr"/>
            <a:r>
              <a:rPr lang="en-US" sz="1200" b="1" dirty="0">
                <a:latin typeface="Roboto Condensed Light" panose="02000000000000000000" pitchFamily="2" charset="0"/>
                <a:ea typeface="Roboto Condensed Light" panose="02000000000000000000" pitchFamily="2" charset="0"/>
                <a:cs typeface="Roboto Condensed Light" panose="02000000000000000000" pitchFamily="2" charset="0"/>
              </a:rPr>
              <a:t>Trecoil </a:t>
            </a:r>
            <a:r>
              <a:rPr lang="en-US" sz="1200" b="1" dirty="0" err="1">
                <a:latin typeface="Roboto Condensed Light" panose="02000000000000000000" pitchFamily="2" charset="0"/>
                <a:ea typeface="Roboto Condensed Light" panose="02000000000000000000" pitchFamily="2" charset="0"/>
                <a:cs typeface="Roboto Condensed Light" panose="02000000000000000000" pitchFamily="2" charset="0"/>
              </a:rPr>
              <a:t>S.r.l</a:t>
            </a:r>
            <a:r>
              <a:rPr lang="en-US" sz="1200" b="1" dirty="0">
                <a:latin typeface="Roboto Condensed Light" panose="02000000000000000000" pitchFamily="2" charset="0"/>
                <a:ea typeface="Roboto Condensed Light" panose="02000000000000000000" pitchFamily="2" charset="0"/>
                <a:cs typeface="Roboto Condensed Light" panose="02000000000000000000" pitchFamily="2" charset="0"/>
              </a:rPr>
              <a:t>.</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 carries out </a:t>
            </a:r>
            <a:r>
              <a:rPr lang="en-US" sz="1200" b="1" dirty="0">
                <a:latin typeface="Roboto Condensed Light" panose="02000000000000000000" pitchFamily="2" charset="0"/>
                <a:ea typeface="Roboto Condensed Light" panose="02000000000000000000" pitchFamily="2" charset="0"/>
                <a:cs typeface="Roboto Condensed Light" panose="02000000000000000000" pitchFamily="2" charset="0"/>
              </a:rPr>
              <a:t>geometric inspections</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 and </a:t>
            </a:r>
            <a:r>
              <a:rPr lang="en-US" sz="1200" b="1" dirty="0">
                <a:latin typeface="Roboto Condensed Light" panose="02000000000000000000" pitchFamily="2" charset="0"/>
                <a:ea typeface="Roboto Condensed Light" panose="02000000000000000000" pitchFamily="2" charset="0"/>
                <a:cs typeface="Roboto Condensed Light" panose="02000000000000000000" pitchFamily="2" charset="0"/>
              </a:rPr>
              <a:t>testing pipeline</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 at the main customers in the oil and gas market and quality, safety, environment and energy training activities. </a:t>
            </a:r>
          </a:p>
          <a:p>
            <a:pPr algn="ct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Our team is a group of experienced and well trained professionals who know how to get things working. Although we are a young company in inspection area, most of us have long time experience in working with intelligent pipeline tools.</a:t>
            </a:r>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24" name="CasellaDiTesto 23"/>
          <p:cNvSpPr txBox="1"/>
          <p:nvPr/>
        </p:nvSpPr>
        <p:spPr>
          <a:xfrm>
            <a:off x="6333067" y="4973916"/>
            <a:ext cx="5181600" cy="1200329"/>
          </a:xfrm>
          <a:prstGeom prst="rect">
            <a:avLst/>
          </a:prstGeom>
          <a:noFill/>
        </p:spPr>
        <p:txBody>
          <a:bodyPr wrap="square" rtlCol="0">
            <a:spAutoFit/>
          </a:bodyPr>
          <a:lstStyle/>
          <a:p>
            <a:pPr algn="ct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Execution of </a:t>
            </a:r>
            <a:r>
              <a:rPr lang="en-US" sz="1200" b="1" dirty="0">
                <a:latin typeface="Roboto Condensed Light" panose="02000000000000000000" pitchFamily="2" charset="0"/>
                <a:ea typeface="Roboto Condensed Light" panose="02000000000000000000" pitchFamily="2" charset="0"/>
                <a:cs typeface="Roboto Condensed Light" panose="02000000000000000000" pitchFamily="2" charset="0"/>
              </a:rPr>
              <a:t>job coordination activities </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on behalf of engineering companies working for the oil, gas, petrochemical, water treatment and power industries. </a:t>
            </a:r>
          </a:p>
          <a:p>
            <a:pPr algn="ct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In addition, the considerable and updated knowledge we have gained from our continuous contacts with the major manufacturers allows us to offer good support for any </a:t>
            </a:r>
            <a:r>
              <a:rPr lang="en-US" sz="1200" b="1" dirty="0">
                <a:latin typeface="Roboto Condensed Light" panose="02000000000000000000" pitchFamily="2" charset="0"/>
                <a:ea typeface="Roboto Condensed Light" panose="02000000000000000000" pitchFamily="2" charset="0"/>
                <a:cs typeface="Roboto Condensed Light" panose="02000000000000000000" pitchFamily="2" charset="0"/>
              </a:rPr>
              <a:t>local procurement activity </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or market research to be carried out in Italy and in most of the European countries.</a:t>
            </a:r>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65" y="1750421"/>
            <a:ext cx="5148695" cy="2601446"/>
          </a:xfrm>
          <a:prstGeom prst="rect">
            <a:avLst/>
          </a:prstGeom>
        </p:spPr>
      </p:pic>
      <p:sp>
        <p:nvSpPr>
          <p:cNvPr id="27" name="CasellaDiTesto 26"/>
          <p:cNvSpPr txBox="1"/>
          <p:nvPr/>
        </p:nvSpPr>
        <p:spPr>
          <a:xfrm>
            <a:off x="677050" y="4440521"/>
            <a:ext cx="5181600" cy="461665"/>
          </a:xfrm>
          <a:prstGeom prst="rect">
            <a:avLst/>
          </a:prstGeom>
          <a:noFill/>
          <a:ln>
            <a:noFill/>
          </a:ln>
        </p:spPr>
        <p:txBody>
          <a:bodyPr wrap="square" rtlCol="0">
            <a:spAutoFit/>
          </a:bodyPr>
          <a:lstStyle/>
          <a:p>
            <a:pPr algn="ctr"/>
            <a:r>
              <a:rPr lang="en-US"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INLINE INSPECTIONS OF </a:t>
            </a:r>
          </a:p>
          <a:p>
            <a:pPr algn="ctr"/>
            <a:r>
              <a:rPr lang="en-US"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OIL &amp; GAS PIPELINES</a:t>
            </a:r>
            <a:endParaRPr lang="it-IT"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28" name="CasellaDiTesto 27"/>
          <p:cNvSpPr txBox="1"/>
          <p:nvPr/>
        </p:nvSpPr>
        <p:spPr>
          <a:xfrm>
            <a:off x="6333067" y="4440520"/>
            <a:ext cx="5181600" cy="461665"/>
          </a:xfrm>
          <a:prstGeom prst="rect">
            <a:avLst/>
          </a:prstGeom>
          <a:noFill/>
          <a:ln>
            <a:noFill/>
          </a:ln>
        </p:spPr>
        <p:txBody>
          <a:bodyPr wrap="square" rtlCol="0">
            <a:spAutoFit/>
          </a:bodyPr>
          <a:lstStyle/>
          <a:p>
            <a:pPr algn="ctr"/>
            <a:r>
              <a:rPr lang="en-US"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ENGINEERING SERVICES FOR </a:t>
            </a:r>
          </a:p>
          <a:p>
            <a:pPr algn="ctr"/>
            <a:r>
              <a:rPr lang="en-US"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OIL &amp; GAS COMPANIES</a:t>
            </a:r>
            <a:endParaRPr lang="it-IT"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29" name="CasellaDiTesto 28"/>
          <p:cNvSpPr txBox="1"/>
          <p:nvPr/>
        </p:nvSpPr>
        <p:spPr>
          <a:xfrm>
            <a:off x="6333067" y="6289975"/>
            <a:ext cx="5181600" cy="246221"/>
          </a:xfrm>
          <a:prstGeom prst="rect">
            <a:avLst/>
          </a:prstGeom>
          <a:noFill/>
          <a:ln>
            <a:noFill/>
          </a:ln>
        </p:spPr>
        <p:txBody>
          <a:bodyPr wrap="square" rtlCol="0">
            <a:spAutoFit/>
          </a:bodyPr>
          <a:lstStyle/>
          <a:p>
            <a:pPr algn="ctr"/>
            <a:r>
              <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PROJECT MANAGEMENT CONSULTING</a:t>
            </a:r>
            <a:endParaRPr lang="it-IT"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10" name="CasellaDiTesto 9"/>
          <p:cNvSpPr txBox="1"/>
          <p:nvPr/>
        </p:nvSpPr>
        <p:spPr>
          <a:xfrm>
            <a:off x="6392337"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Inspection</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26" name="CasellaDiTesto 25"/>
          <p:cNvSpPr txBox="1"/>
          <p:nvPr/>
        </p:nvSpPr>
        <p:spPr>
          <a:xfrm>
            <a:off x="7526871"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Projects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0" name="CasellaDiTesto 29"/>
          <p:cNvSpPr txBox="1"/>
          <p:nvPr/>
        </p:nvSpPr>
        <p:spPr>
          <a:xfrm>
            <a:off x="8661405"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Clients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1" name="CasellaDiTesto 30"/>
          <p:cNvSpPr txBox="1"/>
          <p:nvPr/>
        </p:nvSpPr>
        <p:spPr>
          <a:xfrm>
            <a:off x="9795939"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Certifications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17" name="Connettore 1 16"/>
          <p:cNvCxnSpPr/>
          <p:nvPr/>
        </p:nvCxnSpPr>
        <p:spPr>
          <a:xfrm>
            <a:off x="7493004"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Connettore 1 37"/>
          <p:cNvCxnSpPr/>
          <p:nvPr/>
        </p:nvCxnSpPr>
        <p:spPr>
          <a:xfrm>
            <a:off x="8627539"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Connettore 1 38"/>
          <p:cNvCxnSpPr/>
          <p:nvPr/>
        </p:nvCxnSpPr>
        <p:spPr>
          <a:xfrm>
            <a:off x="9762073"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CasellaDiTesto 39"/>
          <p:cNvSpPr txBox="1"/>
          <p:nvPr/>
        </p:nvSpPr>
        <p:spPr>
          <a:xfrm>
            <a:off x="10930473"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Contacts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41" name="Connettore 1 40"/>
          <p:cNvCxnSpPr/>
          <p:nvPr/>
        </p:nvCxnSpPr>
        <p:spPr>
          <a:xfrm>
            <a:off x="1089660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 name="CasellaDiTesto 41"/>
          <p:cNvSpPr txBox="1"/>
          <p:nvPr/>
        </p:nvSpPr>
        <p:spPr>
          <a:xfrm>
            <a:off x="5257800" y="321733"/>
            <a:ext cx="1075267" cy="276999"/>
          </a:xfrm>
          <a:prstGeom prst="rect">
            <a:avLst/>
          </a:prstGeom>
          <a:solidFill>
            <a:srgbClr val="D85117"/>
          </a:solidFill>
          <a:ln>
            <a:noFill/>
          </a:ln>
        </p:spPr>
        <p:txBody>
          <a:bodyPr wrap="square" rtlCol="0">
            <a:spAutoFit/>
          </a:bodyPr>
          <a:lstStyle/>
          <a:p>
            <a:pPr algn="ctr"/>
            <a:r>
              <a:rPr lang="it-IT"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Company</a:t>
            </a:r>
            <a:endParaRPr lang="it-IT"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43" name="Connettore 1 42"/>
          <p:cNvCxnSpPr/>
          <p:nvPr/>
        </p:nvCxnSpPr>
        <p:spPr>
          <a:xfrm>
            <a:off x="635846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677050" y="6289975"/>
            <a:ext cx="5181600" cy="400110"/>
          </a:xfrm>
          <a:prstGeom prst="rect">
            <a:avLst/>
          </a:prstGeom>
          <a:noFill/>
          <a:ln>
            <a:noFill/>
          </a:ln>
        </p:spPr>
        <p:txBody>
          <a:bodyPr wrap="square" rtlCol="0">
            <a:spAutoFit/>
          </a:bodyPr>
          <a:lstStyle/>
          <a:p>
            <a:pPr algn="ctr"/>
            <a:r>
              <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FROM 6" TO 56" PIPELINES</a:t>
            </a:r>
          </a:p>
          <a:p>
            <a:pPr algn="ctr"/>
            <a:r>
              <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CALIPER PIGS SINGLE-CHANNEL AND MULTI-CHANNEL - MFL TOOL</a:t>
            </a:r>
            <a:endParaRPr lang="it-IT"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2356924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tangolo 31"/>
          <p:cNvSpPr/>
          <p:nvPr/>
        </p:nvSpPr>
        <p:spPr>
          <a:xfrm>
            <a:off x="4367999" y="1743854"/>
            <a:ext cx="3456000" cy="2556000"/>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p:cNvSpPr/>
          <p:nvPr/>
        </p:nvSpPr>
        <p:spPr>
          <a:xfrm>
            <a:off x="8058952" y="1743854"/>
            <a:ext cx="3456000" cy="2556000"/>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677047" y="1745552"/>
            <a:ext cx="3456000" cy="2556000"/>
          </a:xfrm>
          <a:prstGeom prst="rect">
            <a:avLst/>
          </a:prstGeom>
          <a:solidFill>
            <a:srgbClr val="008081"/>
          </a:solidFill>
        </p:spPr>
        <p:txBody>
          <a:bodyPr wrap="square" rtlCol="0">
            <a:spAutoFit/>
          </a:bodyPr>
          <a:lstStyle/>
          <a:p>
            <a:pPr algn="ctr" fontAlgn="t"/>
            <a:endParaRPr lang="en-US" sz="1200" b="1" cap="all"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 name="Rettangolo 4"/>
          <p:cNvSpPr/>
          <p:nvPr/>
        </p:nvSpPr>
        <p:spPr>
          <a:xfrm>
            <a:off x="-1" y="1"/>
            <a:ext cx="12192001" cy="110068"/>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INSPECTION TOOLS</a:t>
            </a:r>
            <a:endPar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cxnSp>
        <p:nvCxnSpPr>
          <p:cNvPr id="7" name="Connettore 1 6"/>
          <p:cNvCxnSpPr/>
          <p:nvPr/>
        </p:nvCxnSpPr>
        <p:spPr>
          <a:xfrm>
            <a:off x="5678700" y="1555516"/>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01" y="222188"/>
            <a:ext cx="1199299" cy="571095"/>
          </a:xfrm>
          <a:prstGeom prst="rect">
            <a:avLst/>
          </a:prstGeom>
        </p:spPr>
      </p:pic>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046" y="4310962"/>
            <a:ext cx="3456000" cy="1877449"/>
          </a:xfrm>
          <a:prstGeom prst="rect">
            <a:avLst/>
          </a:prstGeom>
        </p:spPr>
      </p:pic>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7999" y="4310963"/>
            <a:ext cx="3456000" cy="1877449"/>
          </a:xfrm>
          <a:prstGeom prst="rect">
            <a:avLst/>
          </a:prstGeom>
        </p:spPr>
      </p:pic>
      <p:pic>
        <p:nvPicPr>
          <p:cNvPr id="11" name="Immagin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8952" y="4310963"/>
            <a:ext cx="3456000" cy="1877449"/>
          </a:xfrm>
          <a:prstGeom prst="rect">
            <a:avLst/>
          </a:prstGeom>
        </p:spPr>
      </p:pic>
      <p:sp>
        <p:nvSpPr>
          <p:cNvPr id="38" name="CasellaDiTesto 37"/>
          <p:cNvSpPr txBox="1"/>
          <p:nvPr/>
        </p:nvSpPr>
        <p:spPr>
          <a:xfrm>
            <a:off x="986879" y="2079245"/>
            <a:ext cx="2836333" cy="1631216"/>
          </a:xfrm>
          <a:prstGeom prst="rect">
            <a:avLst/>
          </a:prstGeom>
          <a:solidFill>
            <a:srgbClr val="008081"/>
          </a:solidFill>
        </p:spPr>
        <p:txBody>
          <a:bodyPr wrap="square" rtlCol="0">
            <a:spAutoFit/>
          </a:bodyPr>
          <a:lstStyle/>
          <a:p>
            <a:pPr algn="ctr" fontAlgn="t"/>
            <a:r>
              <a:rPr lang="en-US" sz="1600" b="1" cap="all"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SINGLE-CHANNEL CALIPER PIG</a:t>
            </a:r>
          </a:p>
          <a:p>
            <a:pPr algn="ctr" fontAlgn="t"/>
            <a:endParaRPr lang="en-US"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a:p>
            <a:pPr algn="ctr" fontAlgn="t"/>
            <a:r>
              <a:rPr lang="en-US"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Our Caliper Pig Single-Channel detects pipeline's diameter reductions </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and</a:t>
            </a:r>
          </a:p>
          <a:p>
            <a:pPr algn="ctr" fontAlgn="t"/>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variations </a:t>
            </a:r>
            <a:r>
              <a:rPr lang="en-US"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such as dents, </a:t>
            </a:r>
            <a:r>
              <a:rPr lang="en-US" sz="1200" dirty="0" err="1">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ovalities</a:t>
            </a:r>
            <a:r>
              <a:rPr lang="en-US"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circumferential welding and wall thickness variations, which reduce the internal diameter of the pipe.</a:t>
            </a:r>
          </a:p>
        </p:txBody>
      </p:sp>
      <p:pic>
        <p:nvPicPr>
          <p:cNvPr id="17" name="Immagine 16">
            <a:hlinkClick r:id="rId6"/>
          </p:cNvPr>
          <p:cNvPicPr>
            <a:picLocks noChangeAspect="1"/>
          </p:cNvPicPr>
          <p:nvPr/>
        </p:nvPicPr>
        <p:blipFill>
          <a:blip r:embed="rId7"/>
          <a:stretch>
            <a:fillRect/>
          </a:stretch>
        </p:blipFill>
        <p:spPr>
          <a:xfrm>
            <a:off x="2300255" y="3842480"/>
            <a:ext cx="209579" cy="200053"/>
          </a:xfrm>
          <a:prstGeom prst="rect">
            <a:avLst/>
          </a:prstGeom>
        </p:spPr>
      </p:pic>
      <p:sp>
        <p:nvSpPr>
          <p:cNvPr id="40" name="CasellaDiTesto 39"/>
          <p:cNvSpPr txBox="1"/>
          <p:nvPr/>
        </p:nvSpPr>
        <p:spPr>
          <a:xfrm>
            <a:off x="4677833" y="2079245"/>
            <a:ext cx="2836333" cy="1446550"/>
          </a:xfrm>
          <a:prstGeom prst="rect">
            <a:avLst/>
          </a:prstGeom>
          <a:solidFill>
            <a:srgbClr val="008081"/>
          </a:solidFill>
        </p:spPr>
        <p:txBody>
          <a:bodyPr wrap="square" rtlCol="0">
            <a:spAutoFit/>
          </a:bodyPr>
          <a:lstStyle/>
          <a:p>
            <a:pPr algn="ctr" fontAlgn="t"/>
            <a:r>
              <a:rPr lang="en-US" sz="1600" b="1" cap="all"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MULTI-CHANNEL </a:t>
            </a:r>
            <a:r>
              <a:rPr lang="en-US" sz="1600" b="1" cap="all"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CALIPER PIG</a:t>
            </a:r>
          </a:p>
          <a:p>
            <a:pPr algn="ctr" fontAlgn="t"/>
            <a:endParaRPr lang="en-US"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a:p>
            <a:pPr algn="ctr" fontAlgn="t"/>
            <a:r>
              <a:rPr lang="en-US"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The Multi-Channel Caliper Pig implements the ability of sizing and positioning the differentiation longitudinal and circumferential of the different types of defects.</a:t>
            </a:r>
          </a:p>
        </p:txBody>
      </p:sp>
      <p:pic>
        <p:nvPicPr>
          <p:cNvPr id="41" name="Immagine 40">
            <a:hlinkClick r:id="rId6"/>
          </p:cNvPr>
          <p:cNvPicPr>
            <a:picLocks noChangeAspect="1"/>
          </p:cNvPicPr>
          <p:nvPr/>
        </p:nvPicPr>
        <p:blipFill>
          <a:blip r:embed="rId7"/>
          <a:stretch>
            <a:fillRect/>
          </a:stretch>
        </p:blipFill>
        <p:spPr>
          <a:xfrm>
            <a:off x="5991209" y="3842480"/>
            <a:ext cx="209579" cy="200053"/>
          </a:xfrm>
          <a:prstGeom prst="rect">
            <a:avLst/>
          </a:prstGeom>
        </p:spPr>
      </p:pic>
      <p:sp>
        <p:nvSpPr>
          <p:cNvPr id="42" name="CasellaDiTesto 41"/>
          <p:cNvSpPr txBox="1"/>
          <p:nvPr/>
        </p:nvSpPr>
        <p:spPr>
          <a:xfrm>
            <a:off x="8370155" y="2079245"/>
            <a:ext cx="2836333" cy="1631216"/>
          </a:xfrm>
          <a:prstGeom prst="rect">
            <a:avLst/>
          </a:prstGeom>
          <a:solidFill>
            <a:srgbClr val="008081"/>
          </a:solidFill>
        </p:spPr>
        <p:txBody>
          <a:bodyPr wrap="square" rtlCol="0">
            <a:spAutoFit/>
          </a:bodyPr>
          <a:lstStyle/>
          <a:p>
            <a:pPr algn="ctr" fontAlgn="t"/>
            <a:r>
              <a:rPr lang="en-US" sz="1600" b="1" cap="all"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MAGNETIC FLUX LEAKAGE</a:t>
            </a:r>
            <a:endParaRPr lang="en-US" sz="1600" b="1" cap="all"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a:p>
            <a:pPr algn="ctr" fontAlgn="t"/>
            <a:endParaRPr lang="en-US"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a:p>
            <a:pPr algn="ctr" fontAlgn="t"/>
            <a:r>
              <a:rPr lang="en-US"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The MFL inspection activity detects metal losses, pitting (internal and external), and cracks. Also it provides inertial mapping (X, Y, Z) of the pipeline and measurement of the voltages induced by the movement of the ground.</a:t>
            </a:r>
          </a:p>
        </p:txBody>
      </p:sp>
      <p:pic>
        <p:nvPicPr>
          <p:cNvPr id="43" name="Immagine 42">
            <a:hlinkClick r:id="rId8"/>
          </p:cNvPr>
          <p:cNvPicPr>
            <a:picLocks noChangeAspect="1"/>
          </p:cNvPicPr>
          <p:nvPr/>
        </p:nvPicPr>
        <p:blipFill>
          <a:blip r:embed="rId7"/>
          <a:stretch>
            <a:fillRect/>
          </a:stretch>
        </p:blipFill>
        <p:spPr>
          <a:xfrm>
            <a:off x="9683531" y="3842480"/>
            <a:ext cx="209579" cy="200053"/>
          </a:xfrm>
          <a:prstGeom prst="rect">
            <a:avLst/>
          </a:prstGeom>
        </p:spPr>
      </p:pic>
      <p:sp>
        <p:nvSpPr>
          <p:cNvPr id="49" name="CasellaDiTesto 48"/>
          <p:cNvSpPr txBox="1"/>
          <p:nvPr/>
        </p:nvSpPr>
        <p:spPr>
          <a:xfrm>
            <a:off x="6392337" y="321733"/>
            <a:ext cx="1075267" cy="276999"/>
          </a:xfrm>
          <a:prstGeom prst="rect">
            <a:avLst/>
          </a:prstGeom>
          <a:solidFill>
            <a:srgbClr val="D85117"/>
          </a:solidFill>
          <a:ln>
            <a:noFill/>
          </a:ln>
        </p:spPr>
        <p:txBody>
          <a:bodyPr wrap="square" rtlCol="0">
            <a:spAutoFit/>
          </a:bodyPr>
          <a:lstStyle/>
          <a:p>
            <a:pPr algn="ctr"/>
            <a:r>
              <a:rPr lang="it-IT"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Inspection</a:t>
            </a:r>
            <a:endParaRPr lang="it-IT"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0" name="CasellaDiTesto 49"/>
          <p:cNvSpPr txBox="1"/>
          <p:nvPr/>
        </p:nvSpPr>
        <p:spPr>
          <a:xfrm>
            <a:off x="7526871"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Projects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1" name="CasellaDiTesto 50"/>
          <p:cNvSpPr txBox="1"/>
          <p:nvPr/>
        </p:nvSpPr>
        <p:spPr>
          <a:xfrm>
            <a:off x="8661405"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Clients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2" name="CasellaDiTesto 51"/>
          <p:cNvSpPr txBox="1"/>
          <p:nvPr/>
        </p:nvSpPr>
        <p:spPr>
          <a:xfrm>
            <a:off x="9795939"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Certifications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53" name="Connettore 1 52"/>
          <p:cNvCxnSpPr/>
          <p:nvPr/>
        </p:nvCxnSpPr>
        <p:spPr>
          <a:xfrm>
            <a:off x="7493004"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Connettore 1 53"/>
          <p:cNvCxnSpPr/>
          <p:nvPr/>
        </p:nvCxnSpPr>
        <p:spPr>
          <a:xfrm>
            <a:off x="8627539"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Connettore 1 54"/>
          <p:cNvCxnSpPr/>
          <p:nvPr/>
        </p:nvCxnSpPr>
        <p:spPr>
          <a:xfrm>
            <a:off x="9762073"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6" name="CasellaDiTesto 55"/>
          <p:cNvSpPr txBox="1"/>
          <p:nvPr/>
        </p:nvSpPr>
        <p:spPr>
          <a:xfrm>
            <a:off x="10930473"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Contacts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57" name="Connettore 1 56"/>
          <p:cNvCxnSpPr/>
          <p:nvPr/>
        </p:nvCxnSpPr>
        <p:spPr>
          <a:xfrm>
            <a:off x="1089660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8" name="CasellaDiTesto 57"/>
          <p:cNvSpPr txBox="1"/>
          <p:nvPr/>
        </p:nvSpPr>
        <p:spPr>
          <a:xfrm>
            <a:off x="5257800"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Company</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59" name="Connettore 1 58"/>
          <p:cNvCxnSpPr/>
          <p:nvPr/>
        </p:nvCxnSpPr>
        <p:spPr>
          <a:xfrm>
            <a:off x="635846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 name="Immagin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11365" y="5974727"/>
            <a:ext cx="1603587" cy="636917"/>
          </a:xfrm>
          <a:prstGeom prst="rect">
            <a:avLst/>
          </a:prstGeom>
        </p:spPr>
      </p:pic>
    </p:spTree>
    <p:extLst>
      <p:ext uri="{BB962C8B-B14F-4D97-AF65-F5344CB8AC3E}">
        <p14:creationId xmlns:p14="http://schemas.microsoft.com/office/powerpoint/2010/main" val="1053539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 y="1"/>
            <a:ext cx="12192001" cy="110068"/>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CALIPER PIG</a:t>
            </a:r>
            <a:endPar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cxnSp>
        <p:nvCxnSpPr>
          <p:cNvPr id="7" name="Connettore 1 6"/>
          <p:cNvCxnSpPr/>
          <p:nvPr/>
        </p:nvCxnSpPr>
        <p:spPr>
          <a:xfrm>
            <a:off x="5678700" y="1555516"/>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01" y="222188"/>
            <a:ext cx="1199299" cy="571095"/>
          </a:xfrm>
          <a:prstGeom prst="rect">
            <a:avLst/>
          </a:prstGeom>
        </p:spPr>
      </p:pic>
      <p:sp>
        <p:nvSpPr>
          <p:cNvPr id="4" name="CasellaDiTesto 3"/>
          <p:cNvSpPr txBox="1"/>
          <p:nvPr/>
        </p:nvSpPr>
        <p:spPr>
          <a:xfrm>
            <a:off x="677049" y="4792121"/>
            <a:ext cx="10837617" cy="461665"/>
          </a:xfrm>
          <a:prstGeom prst="rect">
            <a:avLst/>
          </a:prstGeom>
          <a:noFill/>
          <a:ln>
            <a:noFill/>
          </a:ln>
        </p:spPr>
        <p:txBody>
          <a:bodyPr wrap="square" rtlCol="0">
            <a:spAutoFit/>
          </a:bodyPr>
          <a:lstStyle/>
          <a:p>
            <a:pPr algn="ct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The Caliper Pig measures </a:t>
            </a:r>
            <a:r>
              <a:rPr lang="en-US" sz="1200" b="1" dirty="0">
                <a:latin typeface="Roboto Condensed Light" panose="02000000000000000000" pitchFamily="2" charset="0"/>
                <a:ea typeface="Roboto Condensed Light" panose="02000000000000000000" pitchFamily="2" charset="0"/>
                <a:cs typeface="Roboto Condensed Light" panose="02000000000000000000" pitchFamily="2" charset="0"/>
              </a:rPr>
              <a:t>diameter reductions </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in pipelines such as dents and </a:t>
            </a:r>
            <a:r>
              <a:rPr lang="en-US" sz="1200" dirty="0" err="1">
                <a:latin typeface="Roboto Condensed Light" panose="02000000000000000000" pitchFamily="2" charset="0"/>
                <a:ea typeface="Roboto Condensed Light" panose="02000000000000000000" pitchFamily="2" charset="0"/>
                <a:cs typeface="Roboto Condensed Light" panose="02000000000000000000" pitchFamily="2" charset="0"/>
              </a:rPr>
              <a:t>ovalities</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 </a:t>
            </a:r>
          </a:p>
          <a:p>
            <a:pPr algn="ct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Even </a:t>
            </a:r>
            <a:r>
              <a:rPr lang="en-US" sz="1200" b="1" dirty="0">
                <a:latin typeface="Roboto Condensed Light" panose="02000000000000000000" pitchFamily="2" charset="0"/>
                <a:ea typeface="Roboto Condensed Light" panose="02000000000000000000" pitchFamily="2" charset="0"/>
                <a:cs typeface="Roboto Condensed Light" panose="02000000000000000000" pitchFamily="2" charset="0"/>
              </a:rPr>
              <a:t>diameter variations </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like girth-welds, wall thickness changings, T-pieces, valves and other installations are detected.</a:t>
            </a:r>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27" name="CasellaDiTesto 26"/>
          <p:cNvSpPr txBox="1"/>
          <p:nvPr/>
        </p:nvSpPr>
        <p:spPr>
          <a:xfrm>
            <a:off x="4171922" y="1293340"/>
            <a:ext cx="3848156" cy="276999"/>
          </a:xfrm>
          <a:prstGeom prst="rect">
            <a:avLst/>
          </a:prstGeom>
          <a:noFill/>
          <a:ln>
            <a:noFill/>
          </a:ln>
        </p:spPr>
        <p:txBody>
          <a:bodyPr wrap="square" rtlCol="0">
            <a:spAutoFit/>
          </a:bodyPr>
          <a:lstStyle/>
          <a:p>
            <a:pPr algn="ctr"/>
            <a:r>
              <a:rPr lang="en-US" sz="1200" b="1"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PRINCIPLE OF OPERATION</a:t>
            </a:r>
            <a:endParaRPr lang="it-IT"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865" y="1750421"/>
            <a:ext cx="6010275" cy="2743200"/>
          </a:xfrm>
          <a:prstGeom prst="rect">
            <a:avLst/>
          </a:prstGeom>
        </p:spPr>
      </p:pic>
      <p:sp>
        <p:nvSpPr>
          <p:cNvPr id="11" name="Rettangolo 10"/>
          <p:cNvSpPr/>
          <p:nvPr/>
        </p:nvSpPr>
        <p:spPr>
          <a:xfrm>
            <a:off x="677049" y="5342469"/>
            <a:ext cx="3446217" cy="440267"/>
          </a:xfrm>
          <a:prstGeom prst="rect">
            <a:avLst/>
          </a:prstGeom>
          <a:solidFill>
            <a:srgbClr val="E1E2E4"/>
          </a:solidFill>
          <a:ln w="9525">
            <a:solidFill>
              <a:srgbClr val="0080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677049" y="5871419"/>
            <a:ext cx="3446217" cy="440267"/>
          </a:xfrm>
          <a:prstGeom prst="rect">
            <a:avLst/>
          </a:prstGeom>
          <a:solidFill>
            <a:srgbClr val="E1E2E4"/>
          </a:solidFill>
          <a:ln w="9525">
            <a:solidFill>
              <a:srgbClr val="0080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4376197" y="5342469"/>
            <a:ext cx="3445200" cy="440267"/>
          </a:xfrm>
          <a:prstGeom prst="rect">
            <a:avLst/>
          </a:prstGeom>
          <a:solidFill>
            <a:srgbClr val="E1E2E4"/>
          </a:solidFill>
          <a:ln w="9525">
            <a:solidFill>
              <a:srgbClr val="0080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p:cNvSpPr/>
          <p:nvPr/>
        </p:nvSpPr>
        <p:spPr>
          <a:xfrm>
            <a:off x="8069466" y="5342469"/>
            <a:ext cx="3445200" cy="440267"/>
          </a:xfrm>
          <a:prstGeom prst="rect">
            <a:avLst/>
          </a:prstGeom>
          <a:solidFill>
            <a:srgbClr val="E1E2E4"/>
          </a:solidFill>
          <a:ln w="9525">
            <a:solidFill>
              <a:srgbClr val="0080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4376197" y="5871419"/>
            <a:ext cx="3445200" cy="440267"/>
          </a:xfrm>
          <a:prstGeom prst="rect">
            <a:avLst/>
          </a:prstGeom>
          <a:solidFill>
            <a:srgbClr val="E1E2E4"/>
          </a:solidFill>
          <a:ln w="9525">
            <a:solidFill>
              <a:srgbClr val="0080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8069465" y="5871417"/>
            <a:ext cx="3445201" cy="440267"/>
          </a:xfrm>
          <a:prstGeom prst="rect">
            <a:avLst/>
          </a:prstGeom>
          <a:solidFill>
            <a:srgbClr val="E1E2E4"/>
          </a:solidFill>
          <a:ln w="9525">
            <a:solidFill>
              <a:srgbClr val="0080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677046" y="5342469"/>
            <a:ext cx="612000" cy="440267"/>
          </a:xfrm>
          <a:prstGeom prst="rect">
            <a:avLst/>
          </a:prstGeom>
          <a:solidFill>
            <a:srgbClr val="E1E2E4"/>
          </a:solidFill>
          <a:ln>
            <a:solidFill>
              <a:srgbClr val="008081"/>
            </a:solidFill>
          </a:ln>
        </p:spPr>
        <p:txBody>
          <a:bodyPr wrap="square" rtlCol="0">
            <a:spAutoFit/>
          </a:bodyPr>
          <a:lstStyle/>
          <a:p>
            <a:endParaRPr lang="it-IT" dirty="0"/>
          </a:p>
        </p:txBody>
      </p:sp>
      <p:sp>
        <p:nvSpPr>
          <p:cNvPr id="38" name="CasellaDiTesto 37"/>
          <p:cNvSpPr txBox="1"/>
          <p:nvPr/>
        </p:nvSpPr>
        <p:spPr>
          <a:xfrm>
            <a:off x="677045" y="5871418"/>
            <a:ext cx="612000" cy="440267"/>
          </a:xfrm>
          <a:prstGeom prst="rect">
            <a:avLst/>
          </a:prstGeom>
          <a:solidFill>
            <a:srgbClr val="E1E2E4"/>
          </a:solidFill>
          <a:ln>
            <a:solidFill>
              <a:srgbClr val="008081"/>
            </a:solidFill>
          </a:ln>
        </p:spPr>
        <p:txBody>
          <a:bodyPr wrap="square" rtlCol="0">
            <a:spAutoFit/>
          </a:bodyPr>
          <a:lstStyle/>
          <a:p>
            <a:endParaRPr lang="it-IT" dirty="0"/>
          </a:p>
        </p:txBody>
      </p:sp>
      <p:sp>
        <p:nvSpPr>
          <p:cNvPr id="39" name="CasellaDiTesto 38"/>
          <p:cNvSpPr txBox="1"/>
          <p:nvPr/>
        </p:nvSpPr>
        <p:spPr>
          <a:xfrm>
            <a:off x="4371334" y="5342469"/>
            <a:ext cx="612000" cy="440267"/>
          </a:xfrm>
          <a:prstGeom prst="rect">
            <a:avLst/>
          </a:prstGeom>
          <a:solidFill>
            <a:srgbClr val="E1E2E4"/>
          </a:solidFill>
          <a:ln>
            <a:solidFill>
              <a:srgbClr val="008081"/>
            </a:solidFill>
          </a:ln>
        </p:spPr>
        <p:txBody>
          <a:bodyPr wrap="square" rtlCol="0">
            <a:spAutoFit/>
          </a:bodyPr>
          <a:lstStyle/>
          <a:p>
            <a:endParaRPr lang="it-IT" dirty="0"/>
          </a:p>
        </p:txBody>
      </p:sp>
      <p:sp>
        <p:nvSpPr>
          <p:cNvPr id="40" name="CasellaDiTesto 39"/>
          <p:cNvSpPr txBox="1"/>
          <p:nvPr/>
        </p:nvSpPr>
        <p:spPr>
          <a:xfrm>
            <a:off x="4371333" y="5871418"/>
            <a:ext cx="612000" cy="440267"/>
          </a:xfrm>
          <a:prstGeom prst="rect">
            <a:avLst/>
          </a:prstGeom>
          <a:solidFill>
            <a:srgbClr val="E1E2E4"/>
          </a:solidFill>
          <a:ln>
            <a:solidFill>
              <a:srgbClr val="008081"/>
            </a:solidFill>
          </a:ln>
        </p:spPr>
        <p:txBody>
          <a:bodyPr wrap="square" rtlCol="0">
            <a:spAutoFit/>
          </a:bodyPr>
          <a:lstStyle/>
          <a:p>
            <a:endParaRPr lang="it-IT" dirty="0"/>
          </a:p>
        </p:txBody>
      </p:sp>
      <p:sp>
        <p:nvSpPr>
          <p:cNvPr id="41" name="CasellaDiTesto 40"/>
          <p:cNvSpPr txBox="1"/>
          <p:nvPr/>
        </p:nvSpPr>
        <p:spPr>
          <a:xfrm>
            <a:off x="8069465" y="5342468"/>
            <a:ext cx="612000" cy="440267"/>
          </a:xfrm>
          <a:prstGeom prst="rect">
            <a:avLst/>
          </a:prstGeom>
          <a:solidFill>
            <a:srgbClr val="E1E2E4"/>
          </a:solidFill>
          <a:ln>
            <a:solidFill>
              <a:srgbClr val="008081"/>
            </a:solidFill>
          </a:ln>
        </p:spPr>
        <p:txBody>
          <a:bodyPr wrap="square" rtlCol="0">
            <a:spAutoFit/>
          </a:bodyPr>
          <a:lstStyle/>
          <a:p>
            <a:endParaRPr lang="it-IT" dirty="0"/>
          </a:p>
        </p:txBody>
      </p:sp>
      <p:sp>
        <p:nvSpPr>
          <p:cNvPr id="42" name="CasellaDiTesto 41"/>
          <p:cNvSpPr txBox="1"/>
          <p:nvPr/>
        </p:nvSpPr>
        <p:spPr>
          <a:xfrm>
            <a:off x="8069464" y="5871418"/>
            <a:ext cx="612000" cy="440267"/>
          </a:xfrm>
          <a:prstGeom prst="rect">
            <a:avLst/>
          </a:prstGeom>
          <a:solidFill>
            <a:srgbClr val="E1E2E4"/>
          </a:solidFill>
          <a:ln>
            <a:solidFill>
              <a:srgbClr val="008081"/>
            </a:solidFill>
          </a:ln>
        </p:spPr>
        <p:txBody>
          <a:bodyPr wrap="square" rtlCol="0">
            <a:spAutoFit/>
          </a:bodyPr>
          <a:lstStyle/>
          <a:p>
            <a:endParaRPr lang="it-IT" dirty="0"/>
          </a:p>
        </p:txBody>
      </p:sp>
      <p:sp>
        <p:nvSpPr>
          <p:cNvPr id="16" name="CasellaDiTesto 15"/>
          <p:cNvSpPr txBox="1"/>
          <p:nvPr/>
        </p:nvSpPr>
        <p:spPr>
          <a:xfrm>
            <a:off x="777885" y="5377935"/>
            <a:ext cx="410320" cy="369332"/>
          </a:xfrm>
          <a:prstGeom prst="rect">
            <a:avLst/>
          </a:prstGeom>
          <a:noFill/>
        </p:spPr>
        <p:txBody>
          <a:bodyPr wrap="square" rtlCol="0">
            <a:spAutoFit/>
          </a:bodyPr>
          <a:lstStyle/>
          <a:p>
            <a:pPr algn="ctr"/>
            <a:r>
              <a:rPr lang="it-IT" dirty="0" smtClean="0">
                <a:latin typeface="Roboto Condensed" panose="02000000000000000000" pitchFamily="2" charset="0"/>
                <a:ea typeface="Roboto Condensed" panose="02000000000000000000" pitchFamily="2" charset="0"/>
                <a:cs typeface="Roboto Condensed" panose="02000000000000000000" pitchFamily="2" charset="0"/>
              </a:rPr>
              <a:t>1.</a:t>
            </a:r>
            <a:endParaRPr lang="it-IT"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3" name="CasellaDiTesto 42"/>
          <p:cNvSpPr txBox="1"/>
          <p:nvPr/>
        </p:nvSpPr>
        <p:spPr>
          <a:xfrm>
            <a:off x="778038" y="5906884"/>
            <a:ext cx="410320" cy="369332"/>
          </a:xfrm>
          <a:prstGeom prst="rect">
            <a:avLst/>
          </a:prstGeom>
          <a:noFill/>
        </p:spPr>
        <p:txBody>
          <a:bodyPr wrap="square" rtlCol="0">
            <a:spAutoFit/>
          </a:bodyPr>
          <a:lstStyle/>
          <a:p>
            <a:pPr algn="ctr"/>
            <a:r>
              <a:rPr lang="it-IT" dirty="0">
                <a:latin typeface="Roboto Condensed" panose="02000000000000000000" pitchFamily="2" charset="0"/>
                <a:ea typeface="Roboto Condensed" panose="02000000000000000000" pitchFamily="2" charset="0"/>
                <a:cs typeface="Roboto Condensed" panose="02000000000000000000" pitchFamily="2" charset="0"/>
              </a:rPr>
              <a:t>2</a:t>
            </a:r>
            <a:r>
              <a:rPr lang="it-IT"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it-IT"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4" name="CasellaDiTesto 43"/>
          <p:cNvSpPr txBox="1"/>
          <p:nvPr/>
        </p:nvSpPr>
        <p:spPr>
          <a:xfrm>
            <a:off x="4474096" y="5377935"/>
            <a:ext cx="410320" cy="369332"/>
          </a:xfrm>
          <a:prstGeom prst="rect">
            <a:avLst/>
          </a:prstGeom>
          <a:noFill/>
        </p:spPr>
        <p:txBody>
          <a:bodyPr wrap="square" rtlCol="0">
            <a:spAutoFit/>
          </a:bodyPr>
          <a:lstStyle/>
          <a:p>
            <a:pPr algn="ctr"/>
            <a:r>
              <a:rPr lang="it-IT" dirty="0">
                <a:latin typeface="Roboto Condensed" panose="02000000000000000000" pitchFamily="2" charset="0"/>
                <a:ea typeface="Roboto Condensed" panose="02000000000000000000" pitchFamily="2" charset="0"/>
                <a:cs typeface="Roboto Condensed" panose="02000000000000000000" pitchFamily="2" charset="0"/>
              </a:rPr>
              <a:t>3</a:t>
            </a:r>
            <a:r>
              <a:rPr lang="it-IT"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it-IT"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5" name="CasellaDiTesto 44"/>
          <p:cNvSpPr txBox="1"/>
          <p:nvPr/>
        </p:nvSpPr>
        <p:spPr>
          <a:xfrm>
            <a:off x="4471280" y="5906884"/>
            <a:ext cx="410320" cy="369332"/>
          </a:xfrm>
          <a:prstGeom prst="rect">
            <a:avLst/>
          </a:prstGeom>
          <a:noFill/>
        </p:spPr>
        <p:txBody>
          <a:bodyPr wrap="square" rtlCol="0">
            <a:spAutoFit/>
          </a:bodyPr>
          <a:lstStyle/>
          <a:p>
            <a:pPr algn="ctr"/>
            <a:r>
              <a:rPr lang="it-IT" dirty="0">
                <a:latin typeface="Roboto Condensed" panose="02000000000000000000" pitchFamily="2" charset="0"/>
                <a:ea typeface="Roboto Condensed" panose="02000000000000000000" pitchFamily="2" charset="0"/>
                <a:cs typeface="Roboto Condensed" panose="02000000000000000000" pitchFamily="2" charset="0"/>
              </a:rPr>
              <a:t>4</a:t>
            </a:r>
            <a:r>
              <a:rPr lang="it-IT"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it-IT"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6" name="CasellaDiTesto 45"/>
          <p:cNvSpPr txBox="1"/>
          <p:nvPr/>
        </p:nvSpPr>
        <p:spPr>
          <a:xfrm>
            <a:off x="8170304" y="5373481"/>
            <a:ext cx="410320" cy="369332"/>
          </a:xfrm>
          <a:prstGeom prst="rect">
            <a:avLst/>
          </a:prstGeom>
          <a:noFill/>
        </p:spPr>
        <p:txBody>
          <a:bodyPr wrap="square" rtlCol="0">
            <a:spAutoFit/>
          </a:bodyPr>
          <a:lstStyle/>
          <a:p>
            <a:pPr algn="ctr"/>
            <a:r>
              <a:rPr lang="it-IT" dirty="0">
                <a:latin typeface="Roboto Condensed" panose="02000000000000000000" pitchFamily="2" charset="0"/>
                <a:ea typeface="Roboto Condensed" panose="02000000000000000000" pitchFamily="2" charset="0"/>
                <a:cs typeface="Roboto Condensed" panose="02000000000000000000" pitchFamily="2" charset="0"/>
              </a:rPr>
              <a:t>5</a:t>
            </a:r>
            <a:r>
              <a:rPr lang="it-IT"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it-IT"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7" name="CasellaDiTesto 46"/>
          <p:cNvSpPr txBox="1"/>
          <p:nvPr/>
        </p:nvSpPr>
        <p:spPr>
          <a:xfrm>
            <a:off x="8170304" y="5906884"/>
            <a:ext cx="410320" cy="369332"/>
          </a:xfrm>
          <a:prstGeom prst="rect">
            <a:avLst/>
          </a:prstGeom>
          <a:noFill/>
        </p:spPr>
        <p:txBody>
          <a:bodyPr wrap="square" rtlCol="0">
            <a:spAutoFit/>
          </a:bodyPr>
          <a:lstStyle/>
          <a:p>
            <a:pPr algn="ctr"/>
            <a:r>
              <a:rPr lang="it-IT" dirty="0">
                <a:latin typeface="Roboto Condensed" panose="02000000000000000000" pitchFamily="2" charset="0"/>
                <a:ea typeface="Roboto Condensed" panose="02000000000000000000" pitchFamily="2" charset="0"/>
                <a:cs typeface="Roboto Condensed" panose="02000000000000000000" pitchFamily="2" charset="0"/>
              </a:rPr>
              <a:t>6</a:t>
            </a:r>
            <a:r>
              <a:rPr lang="it-IT"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it-IT"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8" name="CasellaDiTesto 47"/>
          <p:cNvSpPr txBox="1"/>
          <p:nvPr/>
        </p:nvSpPr>
        <p:spPr>
          <a:xfrm>
            <a:off x="1346200" y="5418661"/>
            <a:ext cx="2709333" cy="276999"/>
          </a:xfrm>
          <a:prstGeom prst="rect">
            <a:avLst/>
          </a:prstGeom>
          <a:noFill/>
          <a:ln>
            <a:noFill/>
          </a:ln>
        </p:spPr>
        <p:txBody>
          <a:bodyPr wrap="square" rtlCol="0">
            <a:spAutoFit/>
          </a:bodyPr>
          <a:lstStyle/>
          <a:p>
            <a:r>
              <a:rPr lang="en-US" sz="1200" dirty="0"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Transmission disc</a:t>
            </a:r>
            <a:endParaRPr lang="it-IT" sz="1200" dirty="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9" name="CasellaDiTesto 48"/>
          <p:cNvSpPr txBox="1"/>
          <p:nvPr/>
        </p:nvSpPr>
        <p:spPr>
          <a:xfrm>
            <a:off x="1346199" y="5953050"/>
            <a:ext cx="2709333" cy="276999"/>
          </a:xfrm>
          <a:prstGeom prst="rect">
            <a:avLst/>
          </a:prstGeom>
          <a:noFill/>
          <a:ln>
            <a:noFill/>
          </a:ln>
        </p:spPr>
        <p:txBody>
          <a:bodyPr wrap="square" rtlCol="0">
            <a:spAutoFit/>
          </a:bodyPr>
          <a:lstStyle/>
          <a:p>
            <a:r>
              <a:rPr lang="en-US" sz="1200" dirty="0"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Sensing fingers</a:t>
            </a:r>
            <a:endParaRPr lang="it-IT" sz="1200" dirty="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0" name="CasellaDiTesto 49"/>
          <p:cNvSpPr txBox="1"/>
          <p:nvPr/>
        </p:nvSpPr>
        <p:spPr>
          <a:xfrm>
            <a:off x="5045268" y="5424540"/>
            <a:ext cx="2709333" cy="276999"/>
          </a:xfrm>
          <a:prstGeom prst="rect">
            <a:avLst/>
          </a:prstGeom>
          <a:noFill/>
          <a:ln>
            <a:noFill/>
          </a:ln>
        </p:spPr>
        <p:txBody>
          <a:bodyPr wrap="square" rtlCol="0">
            <a:spAutoFit/>
          </a:bodyPr>
          <a:lstStyle/>
          <a:p>
            <a:r>
              <a:rPr lang="en-US" sz="1200" dirty="0"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Odometer wheel</a:t>
            </a:r>
            <a:endParaRPr lang="it-IT" sz="1200" dirty="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1" name="CasellaDiTesto 50"/>
          <p:cNvSpPr txBox="1"/>
          <p:nvPr/>
        </p:nvSpPr>
        <p:spPr>
          <a:xfrm>
            <a:off x="5045267" y="5947607"/>
            <a:ext cx="2709333" cy="276999"/>
          </a:xfrm>
          <a:prstGeom prst="rect">
            <a:avLst/>
          </a:prstGeom>
          <a:noFill/>
          <a:ln>
            <a:noFill/>
          </a:ln>
        </p:spPr>
        <p:txBody>
          <a:bodyPr wrap="square" rtlCol="0">
            <a:spAutoFit/>
          </a:bodyPr>
          <a:lstStyle/>
          <a:p>
            <a:r>
              <a:rPr lang="en-US" sz="1200" dirty="0"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Locator unit</a:t>
            </a:r>
            <a:endParaRPr lang="it-IT" sz="1200" dirty="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2" name="CasellaDiTesto 51"/>
          <p:cNvSpPr txBox="1"/>
          <p:nvPr/>
        </p:nvSpPr>
        <p:spPr>
          <a:xfrm>
            <a:off x="8743399" y="5418661"/>
            <a:ext cx="2709333" cy="276999"/>
          </a:xfrm>
          <a:prstGeom prst="rect">
            <a:avLst/>
          </a:prstGeom>
          <a:noFill/>
          <a:ln>
            <a:noFill/>
          </a:ln>
        </p:spPr>
        <p:txBody>
          <a:bodyPr wrap="square" rtlCol="0">
            <a:spAutoFit/>
          </a:bodyPr>
          <a:lstStyle/>
          <a:p>
            <a:r>
              <a:rPr lang="en-US" sz="1200" dirty="0"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Drive cup</a:t>
            </a:r>
            <a:endParaRPr lang="it-IT" sz="1200" dirty="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3" name="CasellaDiTesto 52"/>
          <p:cNvSpPr txBox="1"/>
          <p:nvPr/>
        </p:nvSpPr>
        <p:spPr>
          <a:xfrm>
            <a:off x="8743399" y="5950631"/>
            <a:ext cx="2709333" cy="276999"/>
          </a:xfrm>
          <a:prstGeom prst="rect">
            <a:avLst/>
          </a:prstGeom>
          <a:noFill/>
          <a:ln>
            <a:noFill/>
          </a:ln>
        </p:spPr>
        <p:txBody>
          <a:bodyPr wrap="square" rtlCol="0">
            <a:spAutoFit/>
          </a:bodyPr>
          <a:lstStyle/>
          <a:p>
            <a:r>
              <a:rPr lang="en-US" sz="1200" dirty="0"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Digital data recorder</a:t>
            </a:r>
            <a:endParaRPr lang="it-IT" sz="1200" dirty="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63" name="CasellaDiTesto 62"/>
          <p:cNvSpPr txBox="1"/>
          <p:nvPr/>
        </p:nvSpPr>
        <p:spPr>
          <a:xfrm>
            <a:off x="6392337" y="321733"/>
            <a:ext cx="1075267" cy="276999"/>
          </a:xfrm>
          <a:prstGeom prst="rect">
            <a:avLst/>
          </a:prstGeom>
          <a:solidFill>
            <a:srgbClr val="D85117"/>
          </a:solidFill>
          <a:ln>
            <a:noFill/>
          </a:ln>
        </p:spPr>
        <p:txBody>
          <a:bodyPr wrap="square" rtlCol="0">
            <a:spAutoFit/>
          </a:bodyPr>
          <a:lstStyle/>
          <a:p>
            <a:pPr algn="ctr"/>
            <a:r>
              <a:rPr lang="it-IT"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Inspection</a:t>
            </a:r>
            <a:endParaRPr lang="it-IT"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64" name="CasellaDiTesto 63"/>
          <p:cNvSpPr txBox="1"/>
          <p:nvPr/>
        </p:nvSpPr>
        <p:spPr>
          <a:xfrm>
            <a:off x="7526871"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Projects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65" name="CasellaDiTesto 64"/>
          <p:cNvSpPr txBox="1"/>
          <p:nvPr/>
        </p:nvSpPr>
        <p:spPr>
          <a:xfrm>
            <a:off x="8661405"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Clients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66" name="CasellaDiTesto 65"/>
          <p:cNvSpPr txBox="1"/>
          <p:nvPr/>
        </p:nvSpPr>
        <p:spPr>
          <a:xfrm>
            <a:off x="9795939"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Certifications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67" name="Connettore 1 66"/>
          <p:cNvCxnSpPr/>
          <p:nvPr/>
        </p:nvCxnSpPr>
        <p:spPr>
          <a:xfrm>
            <a:off x="7493004"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Connettore 1 67"/>
          <p:cNvCxnSpPr/>
          <p:nvPr/>
        </p:nvCxnSpPr>
        <p:spPr>
          <a:xfrm>
            <a:off x="8627539"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Connettore 1 68"/>
          <p:cNvCxnSpPr/>
          <p:nvPr/>
        </p:nvCxnSpPr>
        <p:spPr>
          <a:xfrm>
            <a:off x="9762073"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0" name="CasellaDiTesto 69"/>
          <p:cNvSpPr txBox="1"/>
          <p:nvPr/>
        </p:nvSpPr>
        <p:spPr>
          <a:xfrm>
            <a:off x="10930473"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Contacts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71" name="Connettore 1 70"/>
          <p:cNvCxnSpPr/>
          <p:nvPr/>
        </p:nvCxnSpPr>
        <p:spPr>
          <a:xfrm>
            <a:off x="1089660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2" name="CasellaDiTesto 71"/>
          <p:cNvSpPr txBox="1"/>
          <p:nvPr/>
        </p:nvSpPr>
        <p:spPr>
          <a:xfrm>
            <a:off x="5257800"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Company</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73" name="Connettore 1 72"/>
          <p:cNvCxnSpPr/>
          <p:nvPr/>
        </p:nvCxnSpPr>
        <p:spPr>
          <a:xfrm>
            <a:off x="635846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289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Immagine 83"/>
          <p:cNvPicPr>
            <a:picLocks noChangeAspect="1"/>
          </p:cNvPicPr>
          <p:nvPr/>
        </p:nvPicPr>
        <p:blipFill>
          <a:blip r:embed="rId2"/>
          <a:stretch>
            <a:fillRect/>
          </a:stretch>
        </p:blipFill>
        <p:spPr>
          <a:xfrm>
            <a:off x="10363750" y="1750421"/>
            <a:ext cx="1019317" cy="1324160"/>
          </a:xfrm>
          <a:prstGeom prst="rect">
            <a:avLst/>
          </a:prstGeom>
        </p:spPr>
      </p:pic>
      <p:pic>
        <p:nvPicPr>
          <p:cNvPr id="57" name="Immagine 56"/>
          <p:cNvPicPr>
            <a:picLocks noChangeAspect="1"/>
          </p:cNvPicPr>
          <p:nvPr/>
        </p:nvPicPr>
        <p:blipFill>
          <a:blip r:embed="rId3"/>
          <a:stretch>
            <a:fillRect/>
          </a:stretch>
        </p:blipFill>
        <p:spPr>
          <a:xfrm>
            <a:off x="7176098" y="1750421"/>
            <a:ext cx="1019317" cy="1324160"/>
          </a:xfrm>
          <a:prstGeom prst="rect">
            <a:avLst/>
          </a:prstGeom>
        </p:spPr>
      </p:pic>
      <p:sp>
        <p:nvSpPr>
          <p:cNvPr id="5" name="Rettangolo 4"/>
          <p:cNvSpPr/>
          <p:nvPr/>
        </p:nvSpPr>
        <p:spPr>
          <a:xfrm>
            <a:off x="-1" y="1"/>
            <a:ext cx="12192001" cy="110068"/>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CALIPER PIG</a:t>
            </a:r>
            <a:endPar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cxnSp>
        <p:nvCxnSpPr>
          <p:cNvPr id="7" name="Connettore 1 6"/>
          <p:cNvCxnSpPr/>
          <p:nvPr/>
        </p:nvCxnSpPr>
        <p:spPr>
          <a:xfrm>
            <a:off x="5678700" y="1555516"/>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01" y="222188"/>
            <a:ext cx="1199299" cy="571095"/>
          </a:xfrm>
          <a:prstGeom prst="rect">
            <a:avLst/>
          </a:prstGeom>
        </p:spPr>
      </p:pic>
      <p:sp>
        <p:nvSpPr>
          <p:cNvPr id="27" name="CasellaDiTesto 26"/>
          <p:cNvSpPr txBox="1"/>
          <p:nvPr/>
        </p:nvSpPr>
        <p:spPr>
          <a:xfrm>
            <a:off x="4171922" y="1293340"/>
            <a:ext cx="3848156" cy="276999"/>
          </a:xfrm>
          <a:prstGeom prst="rect">
            <a:avLst/>
          </a:prstGeom>
          <a:noFill/>
          <a:ln>
            <a:noFill/>
          </a:ln>
        </p:spPr>
        <p:txBody>
          <a:bodyPr wrap="square" rtlCol="0">
            <a:spAutoFit/>
          </a:bodyPr>
          <a:lstStyle/>
          <a:p>
            <a:pPr algn="ctr"/>
            <a:r>
              <a:rPr lang="en-US" sz="1200" b="1"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MEASUREMENTS</a:t>
            </a:r>
            <a:endParaRPr lang="it-IT"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63" name="CasellaDiTesto 62"/>
          <p:cNvSpPr txBox="1"/>
          <p:nvPr/>
        </p:nvSpPr>
        <p:spPr>
          <a:xfrm>
            <a:off x="6392337" y="321733"/>
            <a:ext cx="1075267" cy="276999"/>
          </a:xfrm>
          <a:prstGeom prst="rect">
            <a:avLst/>
          </a:prstGeom>
          <a:solidFill>
            <a:srgbClr val="D85117"/>
          </a:solidFill>
          <a:ln>
            <a:noFill/>
          </a:ln>
        </p:spPr>
        <p:txBody>
          <a:bodyPr wrap="square" rtlCol="0">
            <a:spAutoFit/>
          </a:bodyPr>
          <a:lstStyle/>
          <a:p>
            <a:pPr algn="ctr"/>
            <a:r>
              <a:rPr lang="it-IT"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Inspection</a:t>
            </a:r>
            <a:endParaRPr lang="it-IT"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64" name="CasellaDiTesto 63"/>
          <p:cNvSpPr txBox="1"/>
          <p:nvPr/>
        </p:nvSpPr>
        <p:spPr>
          <a:xfrm>
            <a:off x="7526871"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Projects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65" name="CasellaDiTesto 64"/>
          <p:cNvSpPr txBox="1"/>
          <p:nvPr/>
        </p:nvSpPr>
        <p:spPr>
          <a:xfrm>
            <a:off x="8661405"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Clients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66" name="CasellaDiTesto 65"/>
          <p:cNvSpPr txBox="1"/>
          <p:nvPr/>
        </p:nvSpPr>
        <p:spPr>
          <a:xfrm>
            <a:off x="9795939"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Certifications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67" name="Connettore 1 66"/>
          <p:cNvCxnSpPr/>
          <p:nvPr/>
        </p:nvCxnSpPr>
        <p:spPr>
          <a:xfrm>
            <a:off x="7493004"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Connettore 1 67"/>
          <p:cNvCxnSpPr/>
          <p:nvPr/>
        </p:nvCxnSpPr>
        <p:spPr>
          <a:xfrm>
            <a:off x="8627539"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Connettore 1 68"/>
          <p:cNvCxnSpPr/>
          <p:nvPr/>
        </p:nvCxnSpPr>
        <p:spPr>
          <a:xfrm>
            <a:off x="9762073"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0" name="CasellaDiTesto 69"/>
          <p:cNvSpPr txBox="1"/>
          <p:nvPr/>
        </p:nvSpPr>
        <p:spPr>
          <a:xfrm>
            <a:off x="10930473"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Contacts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71" name="Connettore 1 70"/>
          <p:cNvCxnSpPr/>
          <p:nvPr/>
        </p:nvCxnSpPr>
        <p:spPr>
          <a:xfrm>
            <a:off x="1089660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2" name="CasellaDiTesto 71"/>
          <p:cNvSpPr txBox="1"/>
          <p:nvPr/>
        </p:nvSpPr>
        <p:spPr>
          <a:xfrm>
            <a:off x="5257800"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Company</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73" name="Connettore 1 72"/>
          <p:cNvCxnSpPr/>
          <p:nvPr/>
        </p:nvCxnSpPr>
        <p:spPr>
          <a:xfrm>
            <a:off x="635846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4" name="Immagine 53"/>
          <p:cNvPicPr>
            <a:picLocks noChangeAspect="1"/>
          </p:cNvPicPr>
          <p:nvPr/>
        </p:nvPicPr>
        <p:blipFill>
          <a:blip r:embed="rId5"/>
          <a:stretch>
            <a:fillRect/>
          </a:stretch>
        </p:blipFill>
        <p:spPr>
          <a:xfrm>
            <a:off x="804865" y="1750421"/>
            <a:ext cx="1019317" cy="1324160"/>
          </a:xfrm>
          <a:prstGeom prst="rect">
            <a:avLst/>
          </a:prstGeom>
        </p:spPr>
      </p:pic>
      <p:pic>
        <p:nvPicPr>
          <p:cNvPr id="55" name="Immagine 54"/>
          <p:cNvPicPr>
            <a:picLocks noChangeAspect="1"/>
          </p:cNvPicPr>
          <p:nvPr/>
        </p:nvPicPr>
        <p:blipFill>
          <a:blip r:embed="rId6"/>
          <a:stretch>
            <a:fillRect/>
          </a:stretch>
        </p:blipFill>
        <p:spPr>
          <a:xfrm>
            <a:off x="3992517" y="1750421"/>
            <a:ext cx="1019317" cy="1324160"/>
          </a:xfrm>
          <a:prstGeom prst="rect">
            <a:avLst/>
          </a:prstGeom>
        </p:spPr>
      </p:pic>
      <p:pic>
        <p:nvPicPr>
          <p:cNvPr id="58" name="Immagine 57"/>
          <p:cNvPicPr>
            <a:picLocks noChangeAspect="1"/>
          </p:cNvPicPr>
          <p:nvPr/>
        </p:nvPicPr>
        <p:blipFill>
          <a:blip r:embed="rId7"/>
          <a:stretch>
            <a:fillRect/>
          </a:stretch>
        </p:blipFill>
        <p:spPr>
          <a:xfrm>
            <a:off x="804865" y="4333880"/>
            <a:ext cx="1019317" cy="1324160"/>
          </a:xfrm>
          <a:prstGeom prst="rect">
            <a:avLst/>
          </a:prstGeom>
        </p:spPr>
      </p:pic>
      <p:pic>
        <p:nvPicPr>
          <p:cNvPr id="59" name="Immagine 58"/>
          <p:cNvPicPr>
            <a:picLocks noChangeAspect="1"/>
          </p:cNvPicPr>
          <p:nvPr/>
        </p:nvPicPr>
        <p:blipFill>
          <a:blip r:embed="rId8"/>
          <a:stretch>
            <a:fillRect/>
          </a:stretch>
        </p:blipFill>
        <p:spPr>
          <a:xfrm>
            <a:off x="3992516" y="4333880"/>
            <a:ext cx="1019317" cy="1324160"/>
          </a:xfrm>
          <a:prstGeom prst="rect">
            <a:avLst/>
          </a:prstGeom>
        </p:spPr>
      </p:pic>
      <p:pic>
        <p:nvPicPr>
          <p:cNvPr id="60" name="Immagine 59"/>
          <p:cNvPicPr>
            <a:picLocks noChangeAspect="1"/>
          </p:cNvPicPr>
          <p:nvPr/>
        </p:nvPicPr>
        <p:blipFill>
          <a:blip r:embed="rId9"/>
          <a:stretch>
            <a:fillRect/>
          </a:stretch>
        </p:blipFill>
        <p:spPr>
          <a:xfrm>
            <a:off x="7180167" y="4333880"/>
            <a:ext cx="1019317" cy="1324160"/>
          </a:xfrm>
          <a:prstGeom prst="rect">
            <a:avLst/>
          </a:prstGeom>
        </p:spPr>
      </p:pic>
      <p:pic>
        <p:nvPicPr>
          <p:cNvPr id="61" name="Immagine 60"/>
          <p:cNvPicPr>
            <a:picLocks noChangeAspect="1"/>
          </p:cNvPicPr>
          <p:nvPr/>
        </p:nvPicPr>
        <p:blipFill>
          <a:blip r:embed="rId10"/>
          <a:stretch>
            <a:fillRect/>
          </a:stretch>
        </p:blipFill>
        <p:spPr>
          <a:xfrm>
            <a:off x="10363750" y="4333880"/>
            <a:ext cx="1019317" cy="1324160"/>
          </a:xfrm>
          <a:prstGeom prst="rect">
            <a:avLst/>
          </a:prstGeom>
        </p:spPr>
      </p:pic>
      <p:sp>
        <p:nvSpPr>
          <p:cNvPr id="76" name="CasellaDiTesto 75"/>
          <p:cNvSpPr txBox="1"/>
          <p:nvPr/>
        </p:nvSpPr>
        <p:spPr>
          <a:xfrm>
            <a:off x="232279" y="3103035"/>
            <a:ext cx="2177040" cy="246221"/>
          </a:xfrm>
          <a:prstGeom prst="rect">
            <a:avLst/>
          </a:prstGeom>
          <a:noFill/>
          <a:ln>
            <a:noFill/>
          </a:ln>
        </p:spPr>
        <p:txBody>
          <a:bodyPr wrap="square" rtlCol="0">
            <a:spAutoFit/>
          </a:bodyPr>
          <a:lstStyle/>
          <a:p>
            <a:pPr algn="ctr"/>
            <a:r>
              <a:rPr lang="en-US" sz="1000" b="1"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DENTS</a:t>
            </a:r>
            <a:endPar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77" name="CasellaDiTesto 76"/>
          <p:cNvSpPr txBox="1"/>
          <p:nvPr/>
        </p:nvSpPr>
        <p:spPr>
          <a:xfrm>
            <a:off x="3417840" y="3103035"/>
            <a:ext cx="2177040" cy="246221"/>
          </a:xfrm>
          <a:prstGeom prst="rect">
            <a:avLst/>
          </a:prstGeom>
          <a:noFill/>
          <a:ln>
            <a:noFill/>
          </a:ln>
        </p:spPr>
        <p:txBody>
          <a:bodyPr wrap="square" rtlCol="0">
            <a:spAutoFit/>
          </a:bodyPr>
          <a:lstStyle/>
          <a:p>
            <a:pPr algn="ctr"/>
            <a:r>
              <a:rPr lang="en-US" sz="1000" b="1"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OVALITIES</a:t>
            </a:r>
            <a:endPar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78" name="CasellaDiTesto 77"/>
          <p:cNvSpPr txBox="1"/>
          <p:nvPr/>
        </p:nvSpPr>
        <p:spPr>
          <a:xfrm>
            <a:off x="6603401" y="3103035"/>
            <a:ext cx="2177040" cy="246221"/>
          </a:xfrm>
          <a:prstGeom prst="rect">
            <a:avLst/>
          </a:prstGeom>
          <a:noFill/>
          <a:ln>
            <a:noFill/>
          </a:ln>
        </p:spPr>
        <p:txBody>
          <a:bodyPr wrap="square" rtlCol="0">
            <a:spAutoFit/>
          </a:bodyPr>
          <a:lstStyle/>
          <a:p>
            <a:pPr algn="ctr"/>
            <a:r>
              <a:rPr lang="en-US" sz="1000" b="1"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GIRTH-WELDS</a:t>
            </a:r>
            <a:endPar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79" name="CasellaDiTesto 78"/>
          <p:cNvSpPr txBox="1"/>
          <p:nvPr/>
        </p:nvSpPr>
        <p:spPr>
          <a:xfrm>
            <a:off x="9788961" y="3103035"/>
            <a:ext cx="2177040" cy="246221"/>
          </a:xfrm>
          <a:prstGeom prst="rect">
            <a:avLst/>
          </a:prstGeom>
          <a:noFill/>
          <a:ln>
            <a:noFill/>
          </a:ln>
        </p:spPr>
        <p:txBody>
          <a:bodyPr wrap="square" rtlCol="0">
            <a:spAutoFit/>
          </a:bodyPr>
          <a:lstStyle/>
          <a:p>
            <a:pPr algn="ctr"/>
            <a:r>
              <a:rPr lang="en-US" sz="1000" b="1"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WALL THICKNESS CHANGINGS</a:t>
            </a:r>
            <a:endPar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80" name="CasellaDiTesto 79"/>
          <p:cNvSpPr txBox="1"/>
          <p:nvPr/>
        </p:nvSpPr>
        <p:spPr>
          <a:xfrm>
            <a:off x="232279" y="5686538"/>
            <a:ext cx="2177040" cy="246221"/>
          </a:xfrm>
          <a:prstGeom prst="rect">
            <a:avLst/>
          </a:prstGeom>
          <a:noFill/>
          <a:ln>
            <a:noFill/>
          </a:ln>
        </p:spPr>
        <p:txBody>
          <a:bodyPr wrap="square" rtlCol="0">
            <a:spAutoFit/>
          </a:bodyPr>
          <a:lstStyle/>
          <a:p>
            <a:pPr algn="ctr"/>
            <a:r>
              <a:rPr lang="en-US" sz="1000" b="1"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T-PIECES</a:t>
            </a:r>
            <a:endPar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81" name="CasellaDiTesto 80"/>
          <p:cNvSpPr txBox="1"/>
          <p:nvPr/>
        </p:nvSpPr>
        <p:spPr>
          <a:xfrm>
            <a:off x="3417840" y="5686538"/>
            <a:ext cx="2177040" cy="246221"/>
          </a:xfrm>
          <a:prstGeom prst="rect">
            <a:avLst/>
          </a:prstGeom>
          <a:noFill/>
          <a:ln>
            <a:noFill/>
          </a:ln>
        </p:spPr>
        <p:txBody>
          <a:bodyPr wrap="square" rtlCol="0">
            <a:spAutoFit/>
          </a:bodyPr>
          <a:lstStyle/>
          <a:p>
            <a:pPr algn="ctr"/>
            <a:r>
              <a:rPr lang="en-US" sz="1000" b="1"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VALVES</a:t>
            </a:r>
            <a:endPar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82" name="CasellaDiTesto 81"/>
          <p:cNvSpPr txBox="1"/>
          <p:nvPr/>
        </p:nvSpPr>
        <p:spPr>
          <a:xfrm>
            <a:off x="6603401" y="5686538"/>
            <a:ext cx="2177040" cy="246221"/>
          </a:xfrm>
          <a:prstGeom prst="rect">
            <a:avLst/>
          </a:prstGeom>
          <a:noFill/>
          <a:ln>
            <a:noFill/>
          </a:ln>
        </p:spPr>
        <p:txBody>
          <a:bodyPr wrap="square" rtlCol="0">
            <a:spAutoFit/>
          </a:bodyPr>
          <a:lstStyle/>
          <a:p>
            <a:pPr algn="ctr"/>
            <a:r>
              <a:rPr lang="en-US" sz="1000" b="1"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BENDS</a:t>
            </a:r>
            <a:endPar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83" name="CasellaDiTesto 82"/>
          <p:cNvSpPr txBox="1"/>
          <p:nvPr/>
        </p:nvSpPr>
        <p:spPr>
          <a:xfrm>
            <a:off x="9788961" y="5686538"/>
            <a:ext cx="2177040" cy="246221"/>
          </a:xfrm>
          <a:prstGeom prst="rect">
            <a:avLst/>
          </a:prstGeom>
          <a:noFill/>
          <a:ln>
            <a:noFill/>
          </a:ln>
        </p:spPr>
        <p:txBody>
          <a:bodyPr wrap="square" rtlCol="0">
            <a:spAutoFit/>
          </a:bodyPr>
          <a:lstStyle/>
          <a:p>
            <a:pPr algn="ctr"/>
            <a:r>
              <a:rPr lang="en-US" sz="1000" b="1"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OTHER INSTALLATIONS</a:t>
            </a:r>
            <a:endPar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pic>
        <p:nvPicPr>
          <p:cNvPr id="6" name="Immagin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20011" y="4421233"/>
            <a:ext cx="829010" cy="857597"/>
          </a:xfrm>
          <a:prstGeom prst="rect">
            <a:avLst/>
          </a:prstGeom>
        </p:spPr>
      </p:pic>
      <p:pic>
        <p:nvPicPr>
          <p:cNvPr id="8" name="Immagin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54608" y="4421234"/>
            <a:ext cx="952885" cy="857597"/>
          </a:xfrm>
          <a:prstGeom prst="rect">
            <a:avLst/>
          </a:prstGeom>
        </p:spPr>
      </p:pic>
      <p:pic>
        <p:nvPicPr>
          <p:cNvPr id="10" name="Immagin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42259" y="4421232"/>
            <a:ext cx="905241" cy="857597"/>
          </a:xfrm>
          <a:prstGeom prst="rect">
            <a:avLst/>
          </a:prstGeom>
        </p:spPr>
      </p:pic>
      <p:pic>
        <p:nvPicPr>
          <p:cNvPr id="13" name="Immagine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06946" y="1859618"/>
            <a:ext cx="1953415" cy="857597"/>
          </a:xfrm>
          <a:prstGeom prst="rect">
            <a:avLst/>
          </a:prstGeom>
        </p:spPr>
      </p:pic>
    </p:spTree>
    <p:extLst>
      <p:ext uri="{BB962C8B-B14F-4D97-AF65-F5344CB8AC3E}">
        <p14:creationId xmlns:p14="http://schemas.microsoft.com/office/powerpoint/2010/main" val="2800247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asellaDiTesto 56"/>
          <p:cNvSpPr txBox="1"/>
          <p:nvPr/>
        </p:nvSpPr>
        <p:spPr>
          <a:xfrm>
            <a:off x="4367999" y="1743854"/>
            <a:ext cx="7138660" cy="3416320"/>
          </a:xfrm>
          <a:prstGeom prst="rect">
            <a:avLst/>
          </a:prstGeom>
          <a:noFill/>
          <a:ln>
            <a:noFill/>
          </a:ln>
        </p:spPr>
        <p:txBody>
          <a:bodyPr wrap="square" rtlCol="0">
            <a:spAutoFit/>
          </a:bodyPr>
          <a:lstStyle/>
          <a:p>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The Caliper Pig continuously measures the </a:t>
            </a:r>
            <a:r>
              <a:rPr lang="en-US" sz="1200" b="1" dirty="0">
                <a:latin typeface="Roboto Condensed Light" panose="02000000000000000000" pitchFamily="2" charset="0"/>
                <a:ea typeface="Roboto Condensed Light" panose="02000000000000000000" pitchFamily="2" charset="0"/>
                <a:cs typeface="Roboto Condensed Light" panose="02000000000000000000" pitchFamily="2" charset="0"/>
              </a:rPr>
              <a:t>inside diameter of the pipeline </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through an array of sensing fingers ("spiders") that are spring loaded to hold them in contact with the pipe wall. A large number of sensing-fingers provide optimum coverage of the inside circumference. Wheels at the end of each sensing-finger are in direct contact with the pipe wall. The extremely flexible polyurethane cups enable the Caliper Pig to be transported through the pipeline by the medium. The Caliper Pig is able to pass reductions of at least 25%. </a:t>
            </a:r>
          </a:p>
          <a:p>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 </a:t>
            </a:r>
          </a:p>
          <a:p>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The spider is separate from the cup to eliminate effects from cup wear. As the Caliper Pig moves through the pipeline, all </a:t>
            </a:r>
            <a:r>
              <a:rPr lang="en-US" sz="1200" b="1" dirty="0">
                <a:latin typeface="Roboto Condensed Light" panose="02000000000000000000" pitchFamily="2" charset="0"/>
                <a:ea typeface="Roboto Condensed Light" panose="02000000000000000000" pitchFamily="2" charset="0"/>
                <a:cs typeface="Roboto Condensed Light" panose="02000000000000000000" pitchFamily="2" charset="0"/>
              </a:rPr>
              <a:t>radial sensor movements </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are detected and recorded. ID-reductions of 0.4% will be detected. </a:t>
            </a:r>
          </a:p>
          <a:p>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 </a:t>
            </a:r>
          </a:p>
          <a:p>
            <a:r>
              <a:rPr lang="en-US" sz="1200" b="1" dirty="0">
                <a:latin typeface="Roboto Condensed Light" panose="02000000000000000000" pitchFamily="2" charset="0"/>
                <a:ea typeface="Roboto Condensed Light" panose="02000000000000000000" pitchFamily="2" charset="0"/>
                <a:cs typeface="Roboto Condensed Light" panose="02000000000000000000" pitchFamily="2" charset="0"/>
              </a:rPr>
              <a:t>Odometer wheels </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generate the distance data which in addition to the measuring data from the spider is continuously collected and stored together with the correlative diameter values. </a:t>
            </a:r>
          </a:p>
          <a:p>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 </a:t>
            </a:r>
          </a:p>
          <a:p>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To locate the Caliper Pig in the launcher, receiver or during survey, a </a:t>
            </a:r>
            <a:r>
              <a:rPr lang="en-US" sz="1200" b="1" dirty="0">
                <a:latin typeface="Roboto Condensed Light" panose="02000000000000000000" pitchFamily="2" charset="0"/>
                <a:ea typeface="Roboto Condensed Light" panose="02000000000000000000" pitchFamily="2" charset="0"/>
                <a:cs typeface="Roboto Condensed Light" panose="02000000000000000000" pitchFamily="2" charset="0"/>
              </a:rPr>
              <a:t>locator unit </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is used. The locator unit transmits electromagnetic signals which will be detected by an external inspection tool locator. A pushing flange is used to push the Caliper Pig into the launcher and to protect the spider against mechanical damage. </a:t>
            </a:r>
          </a:p>
          <a:p>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 </a:t>
            </a:r>
          </a:p>
          <a:p>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The </a:t>
            </a:r>
            <a:r>
              <a:rPr lang="en-US" sz="1200" b="1" dirty="0">
                <a:latin typeface="Roboto Condensed Light" panose="02000000000000000000" pitchFamily="2" charset="0"/>
                <a:ea typeface="Roboto Condensed Light" panose="02000000000000000000" pitchFamily="2" charset="0"/>
                <a:cs typeface="Roboto Condensed Light" panose="02000000000000000000" pitchFamily="2" charset="0"/>
              </a:rPr>
              <a:t>data-recorder</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 contains all power, processing and recording circuits in a sealed module within the central body of the Caliper Pig.</a:t>
            </a:r>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 name="Rettangolo 4"/>
          <p:cNvSpPr/>
          <p:nvPr/>
        </p:nvSpPr>
        <p:spPr>
          <a:xfrm>
            <a:off x="-1" y="1"/>
            <a:ext cx="12192001" cy="110068"/>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CALIPER PIG</a:t>
            </a:r>
            <a:endPar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cxnSp>
        <p:nvCxnSpPr>
          <p:cNvPr id="7" name="Connettore 1 6"/>
          <p:cNvCxnSpPr/>
          <p:nvPr/>
        </p:nvCxnSpPr>
        <p:spPr>
          <a:xfrm>
            <a:off x="5678700" y="1555516"/>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01" y="222188"/>
            <a:ext cx="1199299" cy="571095"/>
          </a:xfrm>
          <a:prstGeom prst="rect">
            <a:avLst/>
          </a:prstGeom>
        </p:spPr>
      </p:pic>
      <p:sp>
        <p:nvSpPr>
          <p:cNvPr id="27" name="CasellaDiTesto 26"/>
          <p:cNvSpPr txBox="1"/>
          <p:nvPr/>
        </p:nvSpPr>
        <p:spPr>
          <a:xfrm>
            <a:off x="4171922" y="1293340"/>
            <a:ext cx="3848156" cy="276999"/>
          </a:xfrm>
          <a:prstGeom prst="rect">
            <a:avLst/>
          </a:prstGeom>
          <a:noFill/>
          <a:ln>
            <a:noFill/>
          </a:ln>
        </p:spPr>
        <p:txBody>
          <a:bodyPr wrap="square" rtlCol="0">
            <a:spAutoFit/>
          </a:bodyPr>
          <a:lstStyle/>
          <a:p>
            <a:pPr algn="ctr"/>
            <a:r>
              <a:rPr lang="en-US" sz="1200" b="1"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FUNCTION</a:t>
            </a:r>
            <a:endParaRPr lang="it-IT"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047" y="1743854"/>
            <a:ext cx="3305175" cy="2143125"/>
          </a:xfrm>
          <a:prstGeom prst="rect">
            <a:avLst/>
          </a:prstGeom>
        </p:spPr>
      </p:pic>
      <p:pic>
        <p:nvPicPr>
          <p:cNvPr id="10" name="Immagine 9"/>
          <p:cNvPicPr>
            <a:picLocks noChangeAspect="1"/>
          </p:cNvPicPr>
          <p:nvPr/>
        </p:nvPicPr>
        <p:blipFill>
          <a:blip r:embed="rId4"/>
          <a:stretch>
            <a:fillRect/>
          </a:stretch>
        </p:blipFill>
        <p:spPr>
          <a:xfrm>
            <a:off x="0" y="5257577"/>
            <a:ext cx="12193702" cy="1600423"/>
          </a:xfrm>
          <a:prstGeom prst="rect">
            <a:avLst/>
          </a:prstGeom>
        </p:spPr>
      </p:pic>
      <p:cxnSp>
        <p:nvCxnSpPr>
          <p:cNvPr id="58" name="Connettore 1 57"/>
          <p:cNvCxnSpPr/>
          <p:nvPr/>
        </p:nvCxnSpPr>
        <p:spPr>
          <a:xfrm>
            <a:off x="5678701" y="5628526"/>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sp>
        <p:nvSpPr>
          <p:cNvPr id="59" name="CasellaDiTesto 58"/>
          <p:cNvSpPr txBox="1"/>
          <p:nvPr/>
        </p:nvSpPr>
        <p:spPr>
          <a:xfrm>
            <a:off x="4171922" y="5366350"/>
            <a:ext cx="3848156" cy="276999"/>
          </a:xfrm>
          <a:prstGeom prst="rect">
            <a:avLst/>
          </a:prstGeom>
          <a:noFill/>
          <a:ln>
            <a:noFill/>
          </a:ln>
        </p:spPr>
        <p:txBody>
          <a:bodyPr wrap="square" rtlCol="0">
            <a:spAutoFit/>
          </a:bodyPr>
          <a:lstStyle/>
          <a:p>
            <a:pPr algn="ctr"/>
            <a:r>
              <a:rPr lang="en-US" sz="1200" b="1"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CALIBRATION</a:t>
            </a:r>
            <a:endParaRPr lang="it-IT" sz="1200" b="1" dirty="0">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60" name="CasellaDiTesto 59"/>
          <p:cNvSpPr txBox="1"/>
          <p:nvPr/>
        </p:nvSpPr>
        <p:spPr>
          <a:xfrm>
            <a:off x="677192" y="5826955"/>
            <a:ext cx="10837617" cy="646331"/>
          </a:xfrm>
          <a:prstGeom prst="rect">
            <a:avLst/>
          </a:prstGeom>
          <a:noFill/>
          <a:ln>
            <a:noFill/>
          </a:ln>
        </p:spPr>
        <p:txBody>
          <a:bodyPr wrap="square" rtlCol="0">
            <a:spAutoFit/>
          </a:bodyPr>
          <a:lstStyle/>
          <a:p>
            <a:pPr algn="ct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Prior to the survey the Caliper Pig is calibrated by using a calibration ring and simulating dents and </a:t>
            </a:r>
            <a:r>
              <a:rPr lang="en-US" sz="1200" dirty="0" err="1">
                <a:latin typeface="Roboto Condensed Light" panose="02000000000000000000" pitchFamily="2" charset="0"/>
                <a:ea typeface="Roboto Condensed Light" panose="02000000000000000000" pitchFamily="2" charset="0"/>
                <a:cs typeface="Roboto Condensed Light" panose="02000000000000000000" pitchFamily="2" charset="0"/>
              </a:rPr>
              <a:t>ovalities</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 with small blocks of specified thickness. These calibration outcome is used to draw the calibration curve, which forms the basis to determine the diameter reduction which corresponds to the deflection on the chart. </a:t>
            </a:r>
          </a:p>
          <a:p>
            <a:pPr algn="ct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The calibration will be done in </a:t>
            </a:r>
            <a:r>
              <a:rPr lang="en-US"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2.5 </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or 5 mm steps. Each survey chart shows a dent-calibration and a </a:t>
            </a:r>
            <a:r>
              <a:rPr lang="en-US" sz="1200" dirty="0" err="1">
                <a:latin typeface="Roboto Condensed Light" panose="02000000000000000000" pitchFamily="2" charset="0"/>
                <a:ea typeface="Roboto Condensed Light" panose="02000000000000000000" pitchFamily="2" charset="0"/>
                <a:cs typeface="Roboto Condensed Light" panose="02000000000000000000" pitchFamily="2" charset="0"/>
              </a:rPr>
              <a:t>ovality</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-calibration at its beginning.</a:t>
            </a:r>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1" name="CasellaDiTesto 30"/>
          <p:cNvSpPr txBox="1"/>
          <p:nvPr/>
        </p:nvSpPr>
        <p:spPr>
          <a:xfrm>
            <a:off x="6392337" y="321733"/>
            <a:ext cx="1075267" cy="276999"/>
          </a:xfrm>
          <a:prstGeom prst="rect">
            <a:avLst/>
          </a:prstGeom>
          <a:solidFill>
            <a:srgbClr val="D85117"/>
          </a:solidFill>
          <a:ln>
            <a:noFill/>
          </a:ln>
        </p:spPr>
        <p:txBody>
          <a:bodyPr wrap="square" rtlCol="0">
            <a:spAutoFit/>
          </a:bodyPr>
          <a:lstStyle/>
          <a:p>
            <a:pPr algn="ctr"/>
            <a:r>
              <a:rPr lang="it-IT"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Inspection</a:t>
            </a:r>
            <a:endParaRPr lang="it-IT"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2" name="CasellaDiTesto 31"/>
          <p:cNvSpPr txBox="1"/>
          <p:nvPr/>
        </p:nvSpPr>
        <p:spPr>
          <a:xfrm>
            <a:off x="7526871"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Projects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8" name="CasellaDiTesto 37"/>
          <p:cNvSpPr txBox="1"/>
          <p:nvPr/>
        </p:nvSpPr>
        <p:spPr>
          <a:xfrm>
            <a:off x="8661405"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Clients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9" name="CasellaDiTesto 38"/>
          <p:cNvSpPr txBox="1"/>
          <p:nvPr/>
        </p:nvSpPr>
        <p:spPr>
          <a:xfrm>
            <a:off x="9795939"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Certifications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40" name="Connettore 1 39"/>
          <p:cNvCxnSpPr/>
          <p:nvPr/>
        </p:nvCxnSpPr>
        <p:spPr>
          <a:xfrm>
            <a:off x="7493004"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Connettore 1 40"/>
          <p:cNvCxnSpPr/>
          <p:nvPr/>
        </p:nvCxnSpPr>
        <p:spPr>
          <a:xfrm>
            <a:off x="8627539"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Connettore 1 41"/>
          <p:cNvCxnSpPr/>
          <p:nvPr/>
        </p:nvCxnSpPr>
        <p:spPr>
          <a:xfrm>
            <a:off x="9762073"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3" name="CasellaDiTesto 42"/>
          <p:cNvSpPr txBox="1"/>
          <p:nvPr/>
        </p:nvSpPr>
        <p:spPr>
          <a:xfrm>
            <a:off x="10930473"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Contacts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44" name="Connettore 1 43"/>
          <p:cNvCxnSpPr/>
          <p:nvPr/>
        </p:nvCxnSpPr>
        <p:spPr>
          <a:xfrm>
            <a:off x="1089660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5" name="CasellaDiTesto 44"/>
          <p:cNvSpPr txBox="1"/>
          <p:nvPr/>
        </p:nvSpPr>
        <p:spPr>
          <a:xfrm>
            <a:off x="5257800"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Company</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46" name="Connettore 1 45"/>
          <p:cNvCxnSpPr/>
          <p:nvPr/>
        </p:nvCxnSpPr>
        <p:spPr>
          <a:xfrm>
            <a:off x="635846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346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asellaDiTesto 56"/>
          <p:cNvSpPr txBox="1"/>
          <p:nvPr/>
        </p:nvSpPr>
        <p:spPr>
          <a:xfrm>
            <a:off x="677047" y="1740931"/>
            <a:ext cx="6748220" cy="2492990"/>
          </a:xfrm>
          <a:prstGeom prst="rect">
            <a:avLst/>
          </a:prstGeom>
          <a:noFill/>
          <a:ln>
            <a:noFill/>
          </a:ln>
        </p:spPr>
        <p:txBody>
          <a:bodyPr wrap="square" rtlCol="0">
            <a:spAutoFit/>
          </a:bodyPr>
          <a:lstStyle/>
          <a:p>
            <a:r>
              <a:rPr lang="en-US" sz="12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ANALYSIS</a:t>
            </a:r>
          </a:p>
          <a:p>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During the survey the Caliper Pig data are gathered in the solid state memory inside the recorder. </a:t>
            </a:r>
            <a:r>
              <a:rPr lang="en-US"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After </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the run a laptop computer is connected to the Caliper Pig to download the data. The visualization of the survey chart is done on the laptop itself. The interpretation of the complete survey data will be done directly on screen. All interesting details are marked in the chart and a printout is added to the report</a:t>
            </a:r>
            <a:r>
              <a:rPr lang="en-US"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a:t>
            </a:r>
          </a:p>
          <a:p>
            <a:endPar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p>
            <a:r>
              <a:rPr lang="en-US" sz="12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INTERPRETATION</a:t>
            </a:r>
          </a:p>
          <a:p>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Before interpretation begins a minimum acceptable diameter reduction is agreed with the customer. </a:t>
            </a:r>
            <a:r>
              <a:rPr lang="en-US"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The </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interpreter scans the chart for deflections which exceed the agreed value and compiles a features list. All indications exceeding the agreed value and also pipeline features like valves, T-pieces, wall </a:t>
            </a:r>
            <a:r>
              <a:rPr lang="en-US"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thickness changes</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n-US"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girth-welds</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 bends and other installations are listed. </a:t>
            </a:r>
            <a:endParaRPr lang="en-US"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endParaRPr>
          </a:p>
          <a:p>
            <a:endPar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p>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The following examples show typical pipeline features: </a:t>
            </a:r>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 name="Rettangolo 4"/>
          <p:cNvSpPr/>
          <p:nvPr/>
        </p:nvSpPr>
        <p:spPr>
          <a:xfrm>
            <a:off x="-1" y="1"/>
            <a:ext cx="12192001" cy="110068"/>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CALIPER PIG</a:t>
            </a:r>
            <a:endPar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cxnSp>
        <p:nvCxnSpPr>
          <p:cNvPr id="7" name="Connettore 1 6"/>
          <p:cNvCxnSpPr/>
          <p:nvPr/>
        </p:nvCxnSpPr>
        <p:spPr>
          <a:xfrm>
            <a:off x="5678700" y="1555516"/>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01" y="222188"/>
            <a:ext cx="1199299" cy="571095"/>
          </a:xfrm>
          <a:prstGeom prst="rect">
            <a:avLst/>
          </a:prstGeom>
        </p:spPr>
      </p:pic>
      <p:sp>
        <p:nvSpPr>
          <p:cNvPr id="27" name="CasellaDiTesto 26"/>
          <p:cNvSpPr txBox="1"/>
          <p:nvPr/>
        </p:nvSpPr>
        <p:spPr>
          <a:xfrm>
            <a:off x="4171922" y="1293340"/>
            <a:ext cx="3848156" cy="276999"/>
          </a:xfrm>
          <a:prstGeom prst="rect">
            <a:avLst/>
          </a:prstGeom>
          <a:noFill/>
          <a:ln>
            <a:noFill/>
          </a:ln>
        </p:spPr>
        <p:txBody>
          <a:bodyPr wrap="square" rtlCol="0">
            <a:spAutoFit/>
          </a:bodyPr>
          <a:lstStyle/>
          <a:p>
            <a:pPr algn="ctr"/>
            <a:r>
              <a:rPr lang="en-US" sz="1200" b="1"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DATA ANALYSIS AND INTERPRETATION</a:t>
            </a:r>
            <a:endParaRPr lang="it-IT"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5707" y="1743854"/>
            <a:ext cx="3686806" cy="3235678"/>
          </a:xfrm>
          <a:prstGeom prst="rect">
            <a:avLst/>
          </a:prstGeom>
        </p:spPr>
      </p:pic>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783" y="4287583"/>
            <a:ext cx="4894020" cy="1153274"/>
          </a:xfrm>
          <a:prstGeom prst="rect">
            <a:avLst/>
          </a:prstGeom>
        </p:spPr>
      </p:pic>
      <p:pic>
        <p:nvPicPr>
          <p:cNvPr id="16" name="Immagin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783" y="5469748"/>
            <a:ext cx="4896000" cy="1153740"/>
          </a:xfrm>
          <a:prstGeom prst="rect">
            <a:avLst/>
          </a:prstGeom>
        </p:spPr>
      </p:pic>
      <p:graphicFrame>
        <p:nvGraphicFramePr>
          <p:cNvPr id="17" name="Tabella 16"/>
          <p:cNvGraphicFramePr>
            <a:graphicFrameLocks noGrp="1"/>
          </p:cNvGraphicFramePr>
          <p:nvPr>
            <p:extLst>
              <p:ext uri="{D42A27DB-BD31-4B8C-83A1-F6EECF244321}">
                <p14:modId xmlns:p14="http://schemas.microsoft.com/office/powerpoint/2010/main" val="210028984"/>
              </p:ext>
            </p:extLst>
          </p:nvPr>
        </p:nvGraphicFramePr>
        <p:xfrm>
          <a:off x="7815707" y="5153047"/>
          <a:ext cx="3710602" cy="1209876"/>
        </p:xfrm>
        <a:graphic>
          <a:graphicData uri="http://schemas.openxmlformats.org/drawingml/2006/table">
            <a:tbl>
              <a:tblPr firstRow="1" bandRow="1">
                <a:tableStyleId>{2D5ABB26-0587-4C30-8999-92F81FD0307C}</a:tableStyleId>
              </a:tblPr>
              <a:tblGrid>
                <a:gridCol w="1779905"/>
                <a:gridCol w="1051243"/>
                <a:gridCol w="879454"/>
              </a:tblGrid>
              <a:tr h="302469">
                <a:tc>
                  <a:txBody>
                    <a:bodyPr/>
                    <a:lstStyle/>
                    <a:p>
                      <a:r>
                        <a:rPr lang="it-IT" sz="1200"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A</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 – </a:t>
                      </a:r>
                      <a:r>
                        <a:rPr lang="it-IT" sz="1200" dirty="0" err="1" smtClean="0">
                          <a:latin typeface="Roboto Condensed Light" panose="02000000000000000000" pitchFamily="2" charset="0"/>
                          <a:ea typeface="Roboto Condensed Light" panose="02000000000000000000" pitchFamily="2" charset="0"/>
                          <a:cs typeface="Roboto Condensed Light" panose="02000000000000000000" pitchFamily="2" charset="0"/>
                        </a:rPr>
                        <a:t>Ovality</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 with </a:t>
                      </a:r>
                      <a:r>
                        <a:rPr lang="it-IT" sz="1200" dirty="0" err="1" smtClean="0">
                          <a:latin typeface="Roboto Condensed Light" panose="02000000000000000000" pitchFamily="2" charset="0"/>
                          <a:ea typeface="Roboto Condensed Light" panose="02000000000000000000" pitchFamily="2" charset="0"/>
                          <a:cs typeface="Roboto Condensed Light" panose="02000000000000000000" pitchFamily="2" charset="0"/>
                        </a:rPr>
                        <a:t>dent</a:t>
                      </a:r>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txBody>
                  <a:tcPr/>
                </a:tc>
                <a:tc>
                  <a:txBody>
                    <a:bodyPr/>
                    <a:lstStyle/>
                    <a:p>
                      <a:r>
                        <a:rPr lang="it-IT" sz="1200"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B</a:t>
                      </a:r>
                      <a:r>
                        <a:rPr lang="it-IT" sz="1200" baseline="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 – </a:t>
                      </a:r>
                      <a:r>
                        <a:rPr lang="it-IT" sz="1200" baseline="0" dirty="0" err="1" smtClean="0">
                          <a:latin typeface="Roboto Condensed Light" panose="02000000000000000000" pitchFamily="2" charset="0"/>
                          <a:ea typeface="Roboto Condensed Light" panose="02000000000000000000" pitchFamily="2" charset="0"/>
                          <a:cs typeface="Roboto Condensed Light" panose="02000000000000000000" pitchFamily="2" charset="0"/>
                        </a:rPr>
                        <a:t>Dent</a:t>
                      </a:r>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txBody>
                  <a:tcPr/>
                </a:tc>
                <a:tc>
                  <a:txBody>
                    <a:bodyPr/>
                    <a:lstStyle/>
                    <a:p>
                      <a:r>
                        <a:rPr lang="it-IT" sz="1200"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C</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 – </a:t>
                      </a:r>
                      <a:r>
                        <a:rPr lang="it-IT" sz="1200" dirty="0" err="1" smtClean="0">
                          <a:latin typeface="Roboto Condensed Light" panose="02000000000000000000" pitchFamily="2" charset="0"/>
                          <a:ea typeface="Roboto Condensed Light" panose="02000000000000000000" pitchFamily="2" charset="0"/>
                          <a:cs typeface="Roboto Condensed Light" panose="02000000000000000000" pitchFamily="2" charset="0"/>
                        </a:rPr>
                        <a:t>Ovality</a:t>
                      </a:r>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txBody>
                  <a:tcPr/>
                </a:tc>
              </a:tr>
              <a:tr h="302469">
                <a:tc>
                  <a:txBody>
                    <a:bodyPr/>
                    <a:lstStyle/>
                    <a:p>
                      <a:r>
                        <a:rPr lang="it-IT" sz="1200"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D</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 – </a:t>
                      </a:r>
                      <a:r>
                        <a:rPr lang="it-IT" sz="1200" dirty="0" err="1" smtClean="0">
                          <a:latin typeface="Roboto Condensed Light" panose="02000000000000000000" pitchFamily="2" charset="0"/>
                          <a:ea typeface="Roboto Condensed Light" panose="02000000000000000000" pitchFamily="2" charset="0"/>
                          <a:cs typeface="Roboto Condensed Light" panose="02000000000000000000" pitchFamily="2" charset="0"/>
                        </a:rPr>
                        <a:t>Wall</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it-IT" sz="1200" dirty="0" err="1" smtClean="0">
                          <a:latin typeface="Roboto Condensed Light" panose="02000000000000000000" pitchFamily="2" charset="0"/>
                          <a:ea typeface="Roboto Condensed Light" panose="02000000000000000000" pitchFamily="2" charset="0"/>
                          <a:cs typeface="Roboto Condensed Light" panose="02000000000000000000" pitchFamily="2" charset="0"/>
                        </a:rPr>
                        <a:t>thickness</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it-IT" sz="1200" dirty="0" err="1" smtClean="0">
                          <a:latin typeface="Roboto Condensed Light" panose="02000000000000000000" pitchFamily="2" charset="0"/>
                          <a:ea typeface="Roboto Condensed Light" panose="02000000000000000000" pitchFamily="2" charset="0"/>
                          <a:cs typeface="Roboto Condensed Light" panose="02000000000000000000" pitchFamily="2" charset="0"/>
                        </a:rPr>
                        <a:t>change</a:t>
                      </a:r>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txBody>
                  <a:tcPr/>
                </a:tc>
                <a:tc>
                  <a:txBody>
                    <a:bodyPr/>
                    <a:lstStyle/>
                    <a:p>
                      <a:r>
                        <a:rPr lang="it-IT" sz="1200"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E</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 – </a:t>
                      </a:r>
                      <a:r>
                        <a:rPr lang="it-IT" sz="1200" dirty="0" err="1" smtClean="0">
                          <a:latin typeface="Roboto Condensed Light" panose="02000000000000000000" pitchFamily="2" charset="0"/>
                          <a:ea typeface="Roboto Condensed Light" panose="02000000000000000000" pitchFamily="2" charset="0"/>
                          <a:cs typeface="Roboto Condensed Light" panose="02000000000000000000" pitchFamily="2" charset="0"/>
                        </a:rPr>
                        <a:t>Girth-weld</a:t>
                      </a:r>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txBody>
                  <a:tcPr/>
                </a:tc>
                <a:tc>
                  <a:txBody>
                    <a:bodyPr/>
                    <a:lstStyle/>
                    <a:p>
                      <a:r>
                        <a:rPr lang="it-IT" sz="1200"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F</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 – </a:t>
                      </a:r>
                      <a:r>
                        <a:rPr lang="it-IT" sz="1200" dirty="0" err="1" smtClean="0">
                          <a:latin typeface="Roboto Condensed Light" panose="02000000000000000000" pitchFamily="2" charset="0"/>
                          <a:ea typeface="Roboto Condensed Light" panose="02000000000000000000" pitchFamily="2" charset="0"/>
                          <a:cs typeface="Roboto Condensed Light" panose="02000000000000000000" pitchFamily="2" charset="0"/>
                        </a:rPr>
                        <a:t>Speed</a:t>
                      </a:r>
                      <a:endPar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endParaRPr>
                    </a:p>
                  </a:txBody>
                  <a:tcPr/>
                </a:tc>
              </a:tr>
              <a:tr h="302469">
                <a:tc>
                  <a:txBody>
                    <a:bodyPr/>
                    <a:lstStyle/>
                    <a:p>
                      <a:r>
                        <a:rPr lang="it-IT" sz="1200"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G</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 – T-</a:t>
                      </a:r>
                      <a:r>
                        <a:rPr lang="it-IT" sz="1200" dirty="0" err="1" smtClean="0">
                          <a:latin typeface="Roboto Condensed Light" panose="02000000000000000000" pitchFamily="2" charset="0"/>
                          <a:ea typeface="Roboto Condensed Light" panose="02000000000000000000" pitchFamily="2" charset="0"/>
                          <a:cs typeface="Roboto Condensed Light" panose="02000000000000000000" pitchFamily="2" charset="0"/>
                        </a:rPr>
                        <a:t>piece</a:t>
                      </a:r>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txBody>
                  <a:tcPr/>
                </a:tc>
                <a:tc>
                  <a:txBody>
                    <a:bodyPr/>
                    <a:lstStyle/>
                    <a:p>
                      <a:r>
                        <a:rPr lang="it-IT" sz="1200"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H</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 – T-</a:t>
                      </a:r>
                      <a:r>
                        <a:rPr lang="it-IT" sz="1200" dirty="0" err="1" smtClean="0">
                          <a:latin typeface="Roboto Condensed Light" panose="02000000000000000000" pitchFamily="2" charset="0"/>
                          <a:ea typeface="Roboto Condensed Light" panose="02000000000000000000" pitchFamily="2" charset="0"/>
                          <a:cs typeface="Roboto Condensed Light" panose="02000000000000000000" pitchFamily="2" charset="0"/>
                        </a:rPr>
                        <a:t>piece</a:t>
                      </a:r>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txBody>
                  <a:tcPr/>
                </a:tc>
                <a:tc>
                  <a:txBody>
                    <a:bodyPr/>
                    <a:lstStyle/>
                    <a:p>
                      <a:r>
                        <a:rPr lang="it-IT" sz="1200"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I</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 – Valve</a:t>
                      </a:r>
                    </a:p>
                  </a:txBody>
                  <a:tcPr/>
                </a:tc>
              </a:tr>
              <a:tr h="302469">
                <a:tc>
                  <a:txBody>
                    <a:bodyPr/>
                    <a:lstStyle/>
                    <a:p>
                      <a:r>
                        <a:rPr lang="it-IT" sz="1200"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L</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 – </a:t>
                      </a:r>
                      <a:r>
                        <a:rPr lang="it-IT" sz="1200" dirty="0" err="1" smtClean="0">
                          <a:latin typeface="Roboto Condensed Light" panose="02000000000000000000" pitchFamily="2" charset="0"/>
                          <a:ea typeface="Roboto Condensed Light" panose="02000000000000000000" pitchFamily="2" charset="0"/>
                          <a:cs typeface="Roboto Condensed Light" panose="02000000000000000000" pitchFamily="2" charset="0"/>
                        </a:rPr>
                        <a:t>Speed</a:t>
                      </a:r>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txBody>
                  <a:tcPr/>
                </a:tc>
                <a:tc>
                  <a:txBody>
                    <a:bodyPr/>
                    <a:lstStyle/>
                    <a:p>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txBody>
                  <a:tcPr/>
                </a:tc>
                <a:tc>
                  <a:txBody>
                    <a:bodyPr/>
                    <a:lstStyle/>
                    <a:p>
                      <a:endPar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endParaRPr>
                    </a:p>
                  </a:txBody>
                  <a:tcPr/>
                </a:tc>
              </a:tr>
            </a:tbl>
          </a:graphicData>
        </a:graphic>
      </p:graphicFrame>
      <p:sp>
        <p:nvSpPr>
          <p:cNvPr id="30" name="CasellaDiTesto 29"/>
          <p:cNvSpPr txBox="1"/>
          <p:nvPr/>
        </p:nvSpPr>
        <p:spPr>
          <a:xfrm>
            <a:off x="6392337" y="321733"/>
            <a:ext cx="1075267" cy="276999"/>
          </a:xfrm>
          <a:prstGeom prst="rect">
            <a:avLst/>
          </a:prstGeom>
          <a:solidFill>
            <a:srgbClr val="D85117"/>
          </a:solidFill>
          <a:ln>
            <a:noFill/>
          </a:ln>
        </p:spPr>
        <p:txBody>
          <a:bodyPr wrap="square" rtlCol="0">
            <a:spAutoFit/>
          </a:bodyPr>
          <a:lstStyle/>
          <a:p>
            <a:pPr algn="ctr"/>
            <a:r>
              <a:rPr lang="it-IT"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Inspection</a:t>
            </a:r>
            <a:endParaRPr lang="it-IT"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1" name="CasellaDiTesto 30"/>
          <p:cNvSpPr txBox="1"/>
          <p:nvPr/>
        </p:nvSpPr>
        <p:spPr>
          <a:xfrm>
            <a:off x="7526871"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Projects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2" name="CasellaDiTesto 31"/>
          <p:cNvSpPr txBox="1"/>
          <p:nvPr/>
        </p:nvSpPr>
        <p:spPr>
          <a:xfrm>
            <a:off x="8661405"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Clients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8" name="CasellaDiTesto 37"/>
          <p:cNvSpPr txBox="1"/>
          <p:nvPr/>
        </p:nvSpPr>
        <p:spPr>
          <a:xfrm>
            <a:off x="9795939"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Certifications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39" name="Connettore 1 38"/>
          <p:cNvCxnSpPr/>
          <p:nvPr/>
        </p:nvCxnSpPr>
        <p:spPr>
          <a:xfrm>
            <a:off x="7493004"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Connettore 1 39"/>
          <p:cNvCxnSpPr/>
          <p:nvPr/>
        </p:nvCxnSpPr>
        <p:spPr>
          <a:xfrm>
            <a:off x="8627539"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Connettore 1 40"/>
          <p:cNvCxnSpPr/>
          <p:nvPr/>
        </p:nvCxnSpPr>
        <p:spPr>
          <a:xfrm>
            <a:off x="9762073"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 name="CasellaDiTesto 41"/>
          <p:cNvSpPr txBox="1"/>
          <p:nvPr/>
        </p:nvSpPr>
        <p:spPr>
          <a:xfrm>
            <a:off x="10930473"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Contacts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43" name="Connettore 1 42"/>
          <p:cNvCxnSpPr/>
          <p:nvPr/>
        </p:nvCxnSpPr>
        <p:spPr>
          <a:xfrm>
            <a:off x="1089660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4" name="CasellaDiTesto 43"/>
          <p:cNvSpPr txBox="1"/>
          <p:nvPr/>
        </p:nvSpPr>
        <p:spPr>
          <a:xfrm>
            <a:off x="5257800"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Company</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45" name="Connettore 1 44"/>
          <p:cNvCxnSpPr/>
          <p:nvPr/>
        </p:nvCxnSpPr>
        <p:spPr>
          <a:xfrm>
            <a:off x="635846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465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asellaDiTesto 56"/>
          <p:cNvSpPr txBox="1"/>
          <p:nvPr/>
        </p:nvSpPr>
        <p:spPr>
          <a:xfrm>
            <a:off x="1722419" y="1740931"/>
            <a:ext cx="4790878" cy="3600986"/>
          </a:xfrm>
          <a:prstGeom prst="rect">
            <a:avLst/>
          </a:prstGeom>
          <a:noFill/>
          <a:ln>
            <a:noFill/>
          </a:ln>
        </p:spPr>
        <p:txBody>
          <a:bodyPr wrap="square" rtlCol="0">
            <a:spAutoFit/>
          </a:bodyPr>
          <a:lstStyle/>
          <a:p>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The Data Analysis Department consists of experienced people who work close together with the customer and service technicians</a:t>
            </a:r>
            <a:r>
              <a:rPr lang="en-US"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a:t>
            </a:r>
          </a:p>
          <a:p>
            <a:endPar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p>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The Final Report generally contains the data listed in the table</a:t>
            </a:r>
            <a:r>
              <a:rPr lang="en-US"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a:t>
            </a:r>
          </a:p>
          <a:p>
            <a:endPar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p>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The </a:t>
            </a:r>
            <a:r>
              <a:rPr lang="en-US" sz="1200" b="1" dirty="0">
                <a:latin typeface="Roboto Condensed Light" panose="02000000000000000000" pitchFamily="2" charset="0"/>
                <a:ea typeface="Roboto Condensed Light" panose="02000000000000000000" pitchFamily="2" charset="0"/>
                <a:cs typeface="Roboto Condensed Light" panose="02000000000000000000" pitchFamily="2" charset="0"/>
              </a:rPr>
              <a:t>General Information </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provides details like names of the pipeline owner, the </a:t>
            </a:r>
            <a:r>
              <a:rPr lang="en-US" sz="1200" dirty="0" err="1">
                <a:latin typeface="Roboto Condensed Light" panose="02000000000000000000" pitchFamily="2" charset="0"/>
                <a:ea typeface="Roboto Condensed Light" panose="02000000000000000000" pitchFamily="2" charset="0"/>
                <a:cs typeface="Roboto Condensed Light" panose="02000000000000000000" pitchFamily="2" charset="0"/>
              </a:rPr>
              <a:t>surveyd</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 pipeline and the names of representatives and technicians</a:t>
            </a:r>
            <a:r>
              <a:rPr lang="en-US"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a:t>
            </a:r>
          </a:p>
          <a:p>
            <a:endPar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p>
            <a:r>
              <a:rPr lang="en-US" sz="1200" b="1" dirty="0">
                <a:latin typeface="Roboto Condensed Light" panose="02000000000000000000" pitchFamily="2" charset="0"/>
                <a:ea typeface="Roboto Condensed Light" panose="02000000000000000000" pitchFamily="2" charset="0"/>
                <a:cs typeface="Roboto Condensed Light" panose="02000000000000000000" pitchFamily="2" charset="0"/>
              </a:rPr>
              <a:t>Technical Data </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shows all important data concerning the pipeline the Caliper Pig and the survey run</a:t>
            </a:r>
            <a:r>
              <a:rPr lang="en-US"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a:t>
            </a:r>
          </a:p>
          <a:p>
            <a:endPar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p>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Details of how the job was carried out, principles of dates of the survey and progress of the job are given under </a:t>
            </a:r>
            <a:r>
              <a:rPr lang="en-US" sz="1200" b="1" dirty="0">
                <a:latin typeface="Roboto Condensed Light" panose="02000000000000000000" pitchFamily="2" charset="0"/>
                <a:ea typeface="Roboto Condensed Light" panose="02000000000000000000" pitchFamily="2" charset="0"/>
                <a:cs typeface="Roboto Condensed Light" panose="02000000000000000000" pitchFamily="2" charset="0"/>
              </a:rPr>
              <a:t>Survey Procedures</a:t>
            </a:r>
            <a:r>
              <a:rPr lang="en-US"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a:t>
            </a:r>
          </a:p>
          <a:p>
            <a:endPar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p>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The </a:t>
            </a:r>
            <a:r>
              <a:rPr lang="en-US" sz="1200" b="1" dirty="0">
                <a:latin typeface="Roboto Condensed Light" panose="02000000000000000000" pitchFamily="2" charset="0"/>
                <a:ea typeface="Roboto Condensed Light" panose="02000000000000000000" pitchFamily="2" charset="0"/>
                <a:cs typeface="Roboto Condensed Light" panose="02000000000000000000" pitchFamily="2" charset="0"/>
              </a:rPr>
              <a:t>Results</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 are summarized in the features list. It contains several columns with all the important notes of the run</a:t>
            </a:r>
            <a:r>
              <a:rPr lang="en-US"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a:t>
            </a:r>
          </a:p>
          <a:p>
            <a:endPar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p>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Supplementary to the features list the calibration curves and the entire </a:t>
            </a:r>
            <a:r>
              <a:rPr lang="en-US" sz="1200" b="1" dirty="0">
                <a:latin typeface="Roboto Condensed Light" panose="02000000000000000000" pitchFamily="2" charset="0"/>
                <a:ea typeface="Roboto Condensed Light" panose="02000000000000000000" pitchFamily="2" charset="0"/>
                <a:cs typeface="Roboto Condensed Light" panose="02000000000000000000" pitchFamily="2" charset="0"/>
              </a:rPr>
              <a:t>Printout</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 of the chart is provided.</a:t>
            </a:r>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 name="Rettangolo 4"/>
          <p:cNvSpPr/>
          <p:nvPr/>
        </p:nvSpPr>
        <p:spPr>
          <a:xfrm>
            <a:off x="-1" y="1"/>
            <a:ext cx="12192001" cy="110068"/>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CALIPER PIG</a:t>
            </a:r>
            <a:endPar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cxnSp>
        <p:nvCxnSpPr>
          <p:cNvPr id="7" name="Connettore 1 6"/>
          <p:cNvCxnSpPr/>
          <p:nvPr/>
        </p:nvCxnSpPr>
        <p:spPr>
          <a:xfrm>
            <a:off x="5678700" y="1555516"/>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01" y="222188"/>
            <a:ext cx="1199299" cy="571095"/>
          </a:xfrm>
          <a:prstGeom prst="rect">
            <a:avLst/>
          </a:prstGeom>
        </p:spPr>
      </p:pic>
      <p:sp>
        <p:nvSpPr>
          <p:cNvPr id="27" name="CasellaDiTesto 26"/>
          <p:cNvSpPr txBox="1"/>
          <p:nvPr/>
        </p:nvSpPr>
        <p:spPr>
          <a:xfrm>
            <a:off x="4171922" y="1293340"/>
            <a:ext cx="3848156" cy="276999"/>
          </a:xfrm>
          <a:prstGeom prst="rect">
            <a:avLst/>
          </a:prstGeom>
          <a:noFill/>
          <a:ln>
            <a:noFill/>
          </a:ln>
        </p:spPr>
        <p:txBody>
          <a:bodyPr wrap="square" rtlCol="0">
            <a:spAutoFit/>
          </a:bodyPr>
          <a:lstStyle/>
          <a:p>
            <a:pPr algn="ctr"/>
            <a:r>
              <a:rPr lang="en-US" sz="1200" b="1"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FINAL REPORT</a:t>
            </a:r>
            <a:endParaRPr lang="it-IT"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20" name="Rettangolo 19"/>
          <p:cNvSpPr/>
          <p:nvPr/>
        </p:nvSpPr>
        <p:spPr>
          <a:xfrm>
            <a:off x="7023363" y="1740931"/>
            <a:ext cx="3446217" cy="440267"/>
          </a:xfrm>
          <a:prstGeom prst="rect">
            <a:avLst/>
          </a:prstGeom>
          <a:solidFill>
            <a:srgbClr val="E1E2E4"/>
          </a:solidFill>
          <a:ln w="9525">
            <a:solidFill>
              <a:srgbClr val="0080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7023364" y="2302817"/>
            <a:ext cx="3446217" cy="440267"/>
          </a:xfrm>
          <a:prstGeom prst="rect">
            <a:avLst/>
          </a:prstGeom>
          <a:solidFill>
            <a:srgbClr val="E1E2E4"/>
          </a:solidFill>
          <a:ln w="9525">
            <a:solidFill>
              <a:srgbClr val="0080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p:cNvSpPr/>
          <p:nvPr/>
        </p:nvSpPr>
        <p:spPr>
          <a:xfrm>
            <a:off x="7024380" y="2861779"/>
            <a:ext cx="3445200" cy="440267"/>
          </a:xfrm>
          <a:prstGeom prst="rect">
            <a:avLst/>
          </a:prstGeom>
          <a:solidFill>
            <a:srgbClr val="E1E2E4"/>
          </a:solidFill>
          <a:ln w="9525">
            <a:solidFill>
              <a:srgbClr val="0080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7019517" y="3989566"/>
            <a:ext cx="3445200" cy="440267"/>
          </a:xfrm>
          <a:prstGeom prst="rect">
            <a:avLst/>
          </a:prstGeom>
          <a:solidFill>
            <a:srgbClr val="E1E2E4"/>
          </a:solidFill>
          <a:ln w="9525">
            <a:solidFill>
              <a:srgbClr val="0080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7019517" y="3424758"/>
            <a:ext cx="3445200" cy="440267"/>
          </a:xfrm>
          <a:prstGeom prst="rect">
            <a:avLst/>
          </a:prstGeom>
          <a:solidFill>
            <a:srgbClr val="E1E2E4"/>
          </a:solidFill>
          <a:ln w="9525">
            <a:solidFill>
              <a:srgbClr val="0080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7028525" y="4554372"/>
            <a:ext cx="3445201" cy="440267"/>
          </a:xfrm>
          <a:prstGeom prst="rect">
            <a:avLst/>
          </a:prstGeom>
          <a:solidFill>
            <a:srgbClr val="E1E2E4"/>
          </a:solidFill>
          <a:ln w="9525">
            <a:solidFill>
              <a:srgbClr val="0080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CasellaDiTesto 25"/>
          <p:cNvSpPr txBox="1"/>
          <p:nvPr/>
        </p:nvSpPr>
        <p:spPr>
          <a:xfrm>
            <a:off x="7023360" y="1740931"/>
            <a:ext cx="612000" cy="440267"/>
          </a:xfrm>
          <a:prstGeom prst="rect">
            <a:avLst/>
          </a:prstGeom>
          <a:solidFill>
            <a:srgbClr val="E1E2E4"/>
          </a:solidFill>
          <a:ln>
            <a:solidFill>
              <a:srgbClr val="008081"/>
            </a:solidFill>
          </a:ln>
        </p:spPr>
        <p:txBody>
          <a:bodyPr wrap="square" rtlCol="0">
            <a:spAutoFit/>
          </a:bodyPr>
          <a:lstStyle/>
          <a:p>
            <a:endParaRPr lang="it-IT" dirty="0"/>
          </a:p>
        </p:txBody>
      </p:sp>
      <p:sp>
        <p:nvSpPr>
          <p:cNvPr id="28" name="CasellaDiTesto 27"/>
          <p:cNvSpPr txBox="1"/>
          <p:nvPr/>
        </p:nvSpPr>
        <p:spPr>
          <a:xfrm>
            <a:off x="7023360" y="2302816"/>
            <a:ext cx="612000" cy="440267"/>
          </a:xfrm>
          <a:prstGeom prst="rect">
            <a:avLst/>
          </a:prstGeom>
          <a:solidFill>
            <a:srgbClr val="E1E2E4"/>
          </a:solidFill>
          <a:ln>
            <a:solidFill>
              <a:srgbClr val="008081"/>
            </a:solidFill>
          </a:ln>
        </p:spPr>
        <p:txBody>
          <a:bodyPr wrap="square" rtlCol="0">
            <a:spAutoFit/>
          </a:bodyPr>
          <a:lstStyle/>
          <a:p>
            <a:endParaRPr lang="it-IT" dirty="0"/>
          </a:p>
        </p:txBody>
      </p:sp>
      <p:sp>
        <p:nvSpPr>
          <p:cNvPr id="29" name="CasellaDiTesto 28"/>
          <p:cNvSpPr txBox="1"/>
          <p:nvPr/>
        </p:nvSpPr>
        <p:spPr>
          <a:xfrm>
            <a:off x="7019517" y="2861779"/>
            <a:ext cx="612000" cy="440267"/>
          </a:xfrm>
          <a:prstGeom prst="rect">
            <a:avLst/>
          </a:prstGeom>
          <a:solidFill>
            <a:srgbClr val="E1E2E4"/>
          </a:solidFill>
          <a:ln>
            <a:solidFill>
              <a:srgbClr val="008081"/>
            </a:solidFill>
          </a:ln>
        </p:spPr>
        <p:txBody>
          <a:bodyPr wrap="square" rtlCol="0">
            <a:spAutoFit/>
          </a:bodyPr>
          <a:lstStyle/>
          <a:p>
            <a:endParaRPr lang="it-IT" dirty="0"/>
          </a:p>
        </p:txBody>
      </p:sp>
      <p:sp>
        <p:nvSpPr>
          <p:cNvPr id="30" name="CasellaDiTesto 29"/>
          <p:cNvSpPr txBox="1"/>
          <p:nvPr/>
        </p:nvSpPr>
        <p:spPr>
          <a:xfrm>
            <a:off x="7014653" y="3424757"/>
            <a:ext cx="612000" cy="440267"/>
          </a:xfrm>
          <a:prstGeom prst="rect">
            <a:avLst/>
          </a:prstGeom>
          <a:solidFill>
            <a:srgbClr val="E1E2E4"/>
          </a:solidFill>
          <a:ln>
            <a:solidFill>
              <a:srgbClr val="008081"/>
            </a:solidFill>
          </a:ln>
        </p:spPr>
        <p:txBody>
          <a:bodyPr wrap="square" rtlCol="0">
            <a:spAutoFit/>
          </a:bodyPr>
          <a:lstStyle/>
          <a:p>
            <a:endParaRPr lang="it-IT" dirty="0"/>
          </a:p>
        </p:txBody>
      </p:sp>
      <p:sp>
        <p:nvSpPr>
          <p:cNvPr id="31" name="CasellaDiTesto 30"/>
          <p:cNvSpPr txBox="1"/>
          <p:nvPr/>
        </p:nvSpPr>
        <p:spPr>
          <a:xfrm>
            <a:off x="7019516" y="3989565"/>
            <a:ext cx="612000" cy="440267"/>
          </a:xfrm>
          <a:prstGeom prst="rect">
            <a:avLst/>
          </a:prstGeom>
          <a:solidFill>
            <a:srgbClr val="E1E2E4"/>
          </a:solidFill>
          <a:ln>
            <a:solidFill>
              <a:srgbClr val="008081"/>
            </a:solidFill>
          </a:ln>
        </p:spPr>
        <p:txBody>
          <a:bodyPr wrap="square" rtlCol="0">
            <a:spAutoFit/>
          </a:bodyPr>
          <a:lstStyle/>
          <a:p>
            <a:endParaRPr lang="it-IT" dirty="0"/>
          </a:p>
        </p:txBody>
      </p:sp>
      <p:sp>
        <p:nvSpPr>
          <p:cNvPr id="32" name="CasellaDiTesto 31"/>
          <p:cNvSpPr txBox="1"/>
          <p:nvPr/>
        </p:nvSpPr>
        <p:spPr>
          <a:xfrm>
            <a:off x="7028524" y="4554373"/>
            <a:ext cx="612000" cy="440267"/>
          </a:xfrm>
          <a:prstGeom prst="rect">
            <a:avLst/>
          </a:prstGeom>
          <a:solidFill>
            <a:srgbClr val="E1E2E4"/>
          </a:solidFill>
          <a:ln>
            <a:solidFill>
              <a:srgbClr val="008081"/>
            </a:solidFill>
          </a:ln>
        </p:spPr>
        <p:txBody>
          <a:bodyPr wrap="square" rtlCol="0">
            <a:spAutoFit/>
          </a:bodyPr>
          <a:lstStyle/>
          <a:p>
            <a:endParaRPr lang="it-IT" dirty="0"/>
          </a:p>
        </p:txBody>
      </p:sp>
      <p:sp>
        <p:nvSpPr>
          <p:cNvPr id="38" name="CasellaDiTesto 37"/>
          <p:cNvSpPr txBox="1"/>
          <p:nvPr/>
        </p:nvSpPr>
        <p:spPr>
          <a:xfrm>
            <a:off x="7124199" y="1776397"/>
            <a:ext cx="410320" cy="369332"/>
          </a:xfrm>
          <a:prstGeom prst="rect">
            <a:avLst/>
          </a:prstGeom>
          <a:noFill/>
        </p:spPr>
        <p:txBody>
          <a:bodyPr wrap="square" rtlCol="0">
            <a:spAutoFit/>
          </a:bodyPr>
          <a:lstStyle/>
          <a:p>
            <a:pPr algn="ctr"/>
            <a:r>
              <a:rPr lang="it-IT" dirty="0" smtClean="0">
                <a:latin typeface="Roboto Condensed" panose="02000000000000000000" pitchFamily="2" charset="0"/>
                <a:ea typeface="Roboto Condensed" panose="02000000000000000000" pitchFamily="2" charset="0"/>
                <a:cs typeface="Roboto Condensed" panose="02000000000000000000" pitchFamily="2" charset="0"/>
              </a:rPr>
              <a:t>1.</a:t>
            </a:r>
            <a:endParaRPr lang="it-IT"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9" name="CasellaDiTesto 38"/>
          <p:cNvSpPr txBox="1"/>
          <p:nvPr/>
        </p:nvSpPr>
        <p:spPr>
          <a:xfrm>
            <a:off x="7124353" y="2338282"/>
            <a:ext cx="410320" cy="369332"/>
          </a:xfrm>
          <a:prstGeom prst="rect">
            <a:avLst/>
          </a:prstGeom>
          <a:noFill/>
        </p:spPr>
        <p:txBody>
          <a:bodyPr wrap="square" rtlCol="0">
            <a:spAutoFit/>
          </a:bodyPr>
          <a:lstStyle/>
          <a:p>
            <a:pPr algn="ctr"/>
            <a:r>
              <a:rPr lang="it-IT" dirty="0">
                <a:latin typeface="Roboto Condensed" panose="02000000000000000000" pitchFamily="2" charset="0"/>
                <a:ea typeface="Roboto Condensed" panose="02000000000000000000" pitchFamily="2" charset="0"/>
                <a:cs typeface="Roboto Condensed" panose="02000000000000000000" pitchFamily="2" charset="0"/>
              </a:rPr>
              <a:t>2</a:t>
            </a:r>
            <a:r>
              <a:rPr lang="it-IT"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it-IT"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0" name="CasellaDiTesto 39"/>
          <p:cNvSpPr txBox="1"/>
          <p:nvPr/>
        </p:nvSpPr>
        <p:spPr>
          <a:xfrm>
            <a:off x="7122279" y="2897245"/>
            <a:ext cx="410320" cy="369332"/>
          </a:xfrm>
          <a:prstGeom prst="rect">
            <a:avLst/>
          </a:prstGeom>
          <a:noFill/>
        </p:spPr>
        <p:txBody>
          <a:bodyPr wrap="square" rtlCol="0">
            <a:spAutoFit/>
          </a:bodyPr>
          <a:lstStyle/>
          <a:p>
            <a:pPr algn="ctr"/>
            <a:r>
              <a:rPr lang="it-IT" dirty="0">
                <a:latin typeface="Roboto Condensed" panose="02000000000000000000" pitchFamily="2" charset="0"/>
                <a:ea typeface="Roboto Condensed" panose="02000000000000000000" pitchFamily="2" charset="0"/>
                <a:cs typeface="Roboto Condensed" panose="02000000000000000000" pitchFamily="2" charset="0"/>
              </a:rPr>
              <a:t>3</a:t>
            </a:r>
            <a:r>
              <a:rPr lang="it-IT"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it-IT"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1" name="CasellaDiTesto 40"/>
          <p:cNvSpPr txBox="1"/>
          <p:nvPr/>
        </p:nvSpPr>
        <p:spPr>
          <a:xfrm>
            <a:off x="7114600" y="3460223"/>
            <a:ext cx="410320" cy="369332"/>
          </a:xfrm>
          <a:prstGeom prst="rect">
            <a:avLst/>
          </a:prstGeom>
          <a:noFill/>
        </p:spPr>
        <p:txBody>
          <a:bodyPr wrap="square" rtlCol="0">
            <a:spAutoFit/>
          </a:bodyPr>
          <a:lstStyle/>
          <a:p>
            <a:pPr algn="ctr"/>
            <a:r>
              <a:rPr lang="it-IT" dirty="0">
                <a:latin typeface="Roboto Condensed" panose="02000000000000000000" pitchFamily="2" charset="0"/>
                <a:ea typeface="Roboto Condensed" panose="02000000000000000000" pitchFamily="2" charset="0"/>
                <a:cs typeface="Roboto Condensed" panose="02000000000000000000" pitchFamily="2" charset="0"/>
              </a:rPr>
              <a:t>4</a:t>
            </a:r>
            <a:r>
              <a:rPr lang="it-IT"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it-IT"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2" name="CasellaDiTesto 41"/>
          <p:cNvSpPr txBox="1"/>
          <p:nvPr/>
        </p:nvSpPr>
        <p:spPr>
          <a:xfrm>
            <a:off x="7120355" y="4020578"/>
            <a:ext cx="410320" cy="369332"/>
          </a:xfrm>
          <a:prstGeom prst="rect">
            <a:avLst/>
          </a:prstGeom>
          <a:noFill/>
        </p:spPr>
        <p:txBody>
          <a:bodyPr wrap="square" rtlCol="0">
            <a:spAutoFit/>
          </a:bodyPr>
          <a:lstStyle/>
          <a:p>
            <a:pPr algn="ctr"/>
            <a:r>
              <a:rPr lang="it-IT" dirty="0">
                <a:latin typeface="Roboto Condensed" panose="02000000000000000000" pitchFamily="2" charset="0"/>
                <a:ea typeface="Roboto Condensed" panose="02000000000000000000" pitchFamily="2" charset="0"/>
                <a:cs typeface="Roboto Condensed" panose="02000000000000000000" pitchFamily="2" charset="0"/>
              </a:rPr>
              <a:t>5</a:t>
            </a:r>
            <a:r>
              <a:rPr lang="it-IT"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it-IT"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3" name="CasellaDiTesto 42"/>
          <p:cNvSpPr txBox="1"/>
          <p:nvPr/>
        </p:nvSpPr>
        <p:spPr>
          <a:xfrm>
            <a:off x="7129364" y="4589839"/>
            <a:ext cx="410320" cy="369332"/>
          </a:xfrm>
          <a:prstGeom prst="rect">
            <a:avLst/>
          </a:prstGeom>
          <a:noFill/>
        </p:spPr>
        <p:txBody>
          <a:bodyPr wrap="square" rtlCol="0">
            <a:spAutoFit/>
          </a:bodyPr>
          <a:lstStyle/>
          <a:p>
            <a:pPr algn="ctr"/>
            <a:r>
              <a:rPr lang="it-IT" dirty="0">
                <a:latin typeface="Roboto Condensed" panose="02000000000000000000" pitchFamily="2" charset="0"/>
                <a:ea typeface="Roboto Condensed" panose="02000000000000000000" pitchFamily="2" charset="0"/>
                <a:cs typeface="Roboto Condensed" panose="02000000000000000000" pitchFamily="2" charset="0"/>
              </a:rPr>
              <a:t>6</a:t>
            </a:r>
            <a:r>
              <a:rPr lang="it-IT"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it-IT"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4" name="CasellaDiTesto 43"/>
          <p:cNvSpPr txBox="1"/>
          <p:nvPr/>
        </p:nvSpPr>
        <p:spPr>
          <a:xfrm>
            <a:off x="7692514" y="1817123"/>
            <a:ext cx="2709333" cy="276999"/>
          </a:xfrm>
          <a:prstGeom prst="rect">
            <a:avLst/>
          </a:prstGeom>
          <a:noFill/>
          <a:ln>
            <a:noFill/>
          </a:ln>
        </p:spPr>
        <p:txBody>
          <a:bodyPr wrap="square" rtlCol="0">
            <a:spAutoFit/>
          </a:bodyPr>
          <a:lstStyle/>
          <a:p>
            <a:r>
              <a:rPr lang="en-US" sz="1200" dirty="0"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General </a:t>
            </a:r>
            <a:r>
              <a:rPr lang="en-US" sz="1200" dirty="0" err="1"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informations</a:t>
            </a:r>
            <a:endParaRPr lang="it-IT" sz="1200" dirty="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5" name="CasellaDiTesto 44"/>
          <p:cNvSpPr txBox="1"/>
          <p:nvPr/>
        </p:nvSpPr>
        <p:spPr>
          <a:xfrm>
            <a:off x="7692514" y="2384448"/>
            <a:ext cx="2709333" cy="276999"/>
          </a:xfrm>
          <a:prstGeom prst="rect">
            <a:avLst/>
          </a:prstGeom>
          <a:noFill/>
          <a:ln>
            <a:noFill/>
          </a:ln>
        </p:spPr>
        <p:txBody>
          <a:bodyPr wrap="square" rtlCol="0">
            <a:spAutoFit/>
          </a:bodyPr>
          <a:lstStyle/>
          <a:p>
            <a:r>
              <a:rPr lang="en-US" sz="1200" dirty="0"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Technical data</a:t>
            </a:r>
            <a:endParaRPr lang="it-IT" sz="1200" dirty="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6" name="CasellaDiTesto 45"/>
          <p:cNvSpPr txBox="1"/>
          <p:nvPr/>
        </p:nvSpPr>
        <p:spPr>
          <a:xfrm>
            <a:off x="7693451" y="2943850"/>
            <a:ext cx="2709333" cy="276999"/>
          </a:xfrm>
          <a:prstGeom prst="rect">
            <a:avLst/>
          </a:prstGeom>
          <a:noFill/>
          <a:ln>
            <a:noFill/>
          </a:ln>
        </p:spPr>
        <p:txBody>
          <a:bodyPr wrap="square" rtlCol="0">
            <a:spAutoFit/>
          </a:bodyPr>
          <a:lstStyle/>
          <a:p>
            <a:r>
              <a:rPr lang="en-US" sz="1200" dirty="0"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Survey procedures</a:t>
            </a:r>
            <a:endParaRPr lang="it-IT" sz="1200" dirty="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7" name="CasellaDiTesto 46"/>
          <p:cNvSpPr txBox="1"/>
          <p:nvPr/>
        </p:nvSpPr>
        <p:spPr>
          <a:xfrm>
            <a:off x="7688587" y="3500946"/>
            <a:ext cx="2709333" cy="276999"/>
          </a:xfrm>
          <a:prstGeom prst="rect">
            <a:avLst/>
          </a:prstGeom>
          <a:noFill/>
          <a:ln>
            <a:noFill/>
          </a:ln>
        </p:spPr>
        <p:txBody>
          <a:bodyPr wrap="square" rtlCol="0">
            <a:spAutoFit/>
          </a:bodyPr>
          <a:lstStyle/>
          <a:p>
            <a:r>
              <a:rPr lang="en-US" sz="1200" dirty="0"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Results</a:t>
            </a:r>
            <a:endParaRPr lang="it-IT" sz="1200" dirty="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8" name="CasellaDiTesto 47"/>
          <p:cNvSpPr txBox="1"/>
          <p:nvPr/>
        </p:nvSpPr>
        <p:spPr>
          <a:xfrm>
            <a:off x="7693450" y="4065758"/>
            <a:ext cx="2709333" cy="276999"/>
          </a:xfrm>
          <a:prstGeom prst="rect">
            <a:avLst/>
          </a:prstGeom>
          <a:noFill/>
          <a:ln>
            <a:noFill/>
          </a:ln>
        </p:spPr>
        <p:txBody>
          <a:bodyPr wrap="square" rtlCol="0">
            <a:spAutoFit/>
          </a:bodyPr>
          <a:lstStyle/>
          <a:p>
            <a:r>
              <a:rPr lang="en-US" sz="1200" dirty="0"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Features list</a:t>
            </a:r>
            <a:endParaRPr lang="it-IT" sz="1200" dirty="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9" name="CasellaDiTesto 48"/>
          <p:cNvSpPr txBox="1"/>
          <p:nvPr/>
        </p:nvSpPr>
        <p:spPr>
          <a:xfrm>
            <a:off x="7702459" y="4633586"/>
            <a:ext cx="2709333" cy="276999"/>
          </a:xfrm>
          <a:prstGeom prst="rect">
            <a:avLst/>
          </a:prstGeom>
          <a:noFill/>
          <a:ln>
            <a:noFill/>
          </a:ln>
        </p:spPr>
        <p:txBody>
          <a:bodyPr wrap="square" rtlCol="0">
            <a:spAutoFit/>
          </a:bodyPr>
          <a:lstStyle/>
          <a:p>
            <a:r>
              <a:rPr lang="en-US" sz="1200" dirty="0"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Calibration curves</a:t>
            </a:r>
            <a:endParaRPr lang="it-IT" sz="1200" dirty="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0" name="Rettangolo 49"/>
          <p:cNvSpPr/>
          <p:nvPr/>
        </p:nvSpPr>
        <p:spPr>
          <a:xfrm>
            <a:off x="7028525" y="5116257"/>
            <a:ext cx="3445201" cy="440267"/>
          </a:xfrm>
          <a:prstGeom prst="rect">
            <a:avLst/>
          </a:prstGeom>
          <a:solidFill>
            <a:srgbClr val="E1E2E4"/>
          </a:solidFill>
          <a:ln w="9525">
            <a:solidFill>
              <a:srgbClr val="0080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p:cNvSpPr txBox="1"/>
          <p:nvPr/>
        </p:nvSpPr>
        <p:spPr>
          <a:xfrm>
            <a:off x="7028524" y="5116258"/>
            <a:ext cx="612000" cy="440267"/>
          </a:xfrm>
          <a:prstGeom prst="rect">
            <a:avLst/>
          </a:prstGeom>
          <a:solidFill>
            <a:srgbClr val="E1E2E4"/>
          </a:solidFill>
          <a:ln>
            <a:solidFill>
              <a:srgbClr val="008081"/>
            </a:solidFill>
          </a:ln>
        </p:spPr>
        <p:txBody>
          <a:bodyPr wrap="square" rtlCol="0">
            <a:spAutoFit/>
          </a:bodyPr>
          <a:lstStyle/>
          <a:p>
            <a:endParaRPr lang="it-IT" dirty="0"/>
          </a:p>
        </p:txBody>
      </p:sp>
      <p:sp>
        <p:nvSpPr>
          <p:cNvPr id="52" name="CasellaDiTesto 51"/>
          <p:cNvSpPr txBox="1"/>
          <p:nvPr/>
        </p:nvSpPr>
        <p:spPr>
          <a:xfrm>
            <a:off x="7129364" y="5151724"/>
            <a:ext cx="410320" cy="369332"/>
          </a:xfrm>
          <a:prstGeom prst="rect">
            <a:avLst/>
          </a:prstGeom>
          <a:noFill/>
        </p:spPr>
        <p:txBody>
          <a:bodyPr wrap="square" rtlCol="0">
            <a:spAutoFit/>
          </a:bodyPr>
          <a:lstStyle/>
          <a:p>
            <a:pPr algn="ctr"/>
            <a:r>
              <a:rPr lang="it-IT" dirty="0" smtClean="0">
                <a:latin typeface="Roboto Condensed" panose="02000000000000000000" pitchFamily="2" charset="0"/>
                <a:ea typeface="Roboto Condensed" panose="02000000000000000000" pitchFamily="2" charset="0"/>
                <a:cs typeface="Roboto Condensed" panose="02000000000000000000" pitchFamily="2" charset="0"/>
              </a:rPr>
              <a:t>7.</a:t>
            </a:r>
            <a:endParaRPr lang="it-IT"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3" name="CasellaDiTesto 52"/>
          <p:cNvSpPr txBox="1"/>
          <p:nvPr/>
        </p:nvSpPr>
        <p:spPr>
          <a:xfrm>
            <a:off x="7702459" y="5195471"/>
            <a:ext cx="2709333" cy="276999"/>
          </a:xfrm>
          <a:prstGeom prst="rect">
            <a:avLst/>
          </a:prstGeom>
          <a:noFill/>
          <a:ln>
            <a:noFill/>
          </a:ln>
        </p:spPr>
        <p:txBody>
          <a:bodyPr wrap="square" rtlCol="0">
            <a:spAutoFit/>
          </a:bodyPr>
          <a:lstStyle/>
          <a:p>
            <a:r>
              <a:rPr lang="en-US" sz="1200" dirty="0"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Printout of the chart</a:t>
            </a:r>
            <a:endParaRPr lang="it-IT" sz="1200" dirty="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75" name="CasellaDiTesto 74"/>
          <p:cNvSpPr txBox="1"/>
          <p:nvPr/>
        </p:nvSpPr>
        <p:spPr>
          <a:xfrm>
            <a:off x="6392337" y="321733"/>
            <a:ext cx="1075267" cy="276999"/>
          </a:xfrm>
          <a:prstGeom prst="rect">
            <a:avLst/>
          </a:prstGeom>
          <a:solidFill>
            <a:srgbClr val="D85117"/>
          </a:solidFill>
          <a:ln>
            <a:noFill/>
          </a:ln>
        </p:spPr>
        <p:txBody>
          <a:bodyPr wrap="square" rtlCol="0">
            <a:spAutoFit/>
          </a:bodyPr>
          <a:lstStyle/>
          <a:p>
            <a:pPr algn="ctr"/>
            <a:r>
              <a:rPr lang="it-IT"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Inspection</a:t>
            </a:r>
            <a:endParaRPr lang="it-IT"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76" name="CasellaDiTesto 75"/>
          <p:cNvSpPr txBox="1"/>
          <p:nvPr/>
        </p:nvSpPr>
        <p:spPr>
          <a:xfrm>
            <a:off x="7526871"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Projects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77" name="CasellaDiTesto 76"/>
          <p:cNvSpPr txBox="1"/>
          <p:nvPr/>
        </p:nvSpPr>
        <p:spPr>
          <a:xfrm>
            <a:off x="8661405"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Clients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78" name="CasellaDiTesto 77"/>
          <p:cNvSpPr txBox="1"/>
          <p:nvPr/>
        </p:nvSpPr>
        <p:spPr>
          <a:xfrm>
            <a:off x="9795939"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Certifications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79" name="Connettore 1 78"/>
          <p:cNvCxnSpPr/>
          <p:nvPr/>
        </p:nvCxnSpPr>
        <p:spPr>
          <a:xfrm>
            <a:off x="7493004"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0" name="Connettore 1 79"/>
          <p:cNvCxnSpPr/>
          <p:nvPr/>
        </p:nvCxnSpPr>
        <p:spPr>
          <a:xfrm>
            <a:off x="8627539"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1" name="Connettore 1 80"/>
          <p:cNvCxnSpPr/>
          <p:nvPr/>
        </p:nvCxnSpPr>
        <p:spPr>
          <a:xfrm>
            <a:off x="9762073"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2" name="CasellaDiTesto 81"/>
          <p:cNvSpPr txBox="1"/>
          <p:nvPr/>
        </p:nvSpPr>
        <p:spPr>
          <a:xfrm>
            <a:off x="10930473"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Contacts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83" name="Connettore 1 82"/>
          <p:cNvCxnSpPr/>
          <p:nvPr/>
        </p:nvCxnSpPr>
        <p:spPr>
          <a:xfrm>
            <a:off x="1089660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4" name="CasellaDiTesto 83"/>
          <p:cNvSpPr txBox="1"/>
          <p:nvPr/>
        </p:nvSpPr>
        <p:spPr>
          <a:xfrm>
            <a:off x="5257800"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Company</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85" name="Connettore 1 84"/>
          <p:cNvCxnSpPr/>
          <p:nvPr/>
        </p:nvCxnSpPr>
        <p:spPr>
          <a:xfrm>
            <a:off x="635846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48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34" y="4310961"/>
            <a:ext cx="3524250" cy="1914525"/>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373" y="4310961"/>
            <a:ext cx="3524250" cy="1914525"/>
          </a:xfrm>
          <a:prstGeom prst="rect">
            <a:avLst/>
          </a:prstGeom>
        </p:spPr>
      </p:pic>
      <p:pic>
        <p:nvPicPr>
          <p:cNvPr id="14" name="Immagin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4437" y="4310961"/>
            <a:ext cx="3524250" cy="1914525"/>
          </a:xfrm>
          <a:prstGeom prst="rect">
            <a:avLst/>
          </a:prstGeom>
        </p:spPr>
      </p:pic>
      <p:pic>
        <p:nvPicPr>
          <p:cNvPr id="8" name="Immagine 7"/>
          <p:cNvPicPr>
            <a:picLocks noChangeAspect="1"/>
          </p:cNvPicPr>
          <p:nvPr/>
        </p:nvPicPr>
        <p:blipFill>
          <a:blip r:embed="rId5"/>
          <a:stretch>
            <a:fillRect/>
          </a:stretch>
        </p:blipFill>
        <p:spPr>
          <a:xfrm>
            <a:off x="1973515" y="2132450"/>
            <a:ext cx="581106" cy="752580"/>
          </a:xfrm>
          <a:prstGeom prst="rect">
            <a:avLst/>
          </a:prstGeom>
        </p:spPr>
      </p:pic>
      <p:pic>
        <p:nvPicPr>
          <p:cNvPr id="9" name="Immagine 8"/>
          <p:cNvPicPr>
            <a:picLocks noChangeAspect="1"/>
          </p:cNvPicPr>
          <p:nvPr/>
        </p:nvPicPr>
        <p:blipFill>
          <a:blip r:embed="rId6"/>
          <a:stretch>
            <a:fillRect/>
          </a:stretch>
        </p:blipFill>
        <p:spPr>
          <a:xfrm>
            <a:off x="4528136" y="2115422"/>
            <a:ext cx="581106" cy="752580"/>
          </a:xfrm>
          <a:prstGeom prst="rect">
            <a:avLst/>
          </a:prstGeom>
        </p:spPr>
      </p:pic>
      <p:pic>
        <p:nvPicPr>
          <p:cNvPr id="10" name="Immagine 9"/>
          <p:cNvPicPr>
            <a:picLocks noChangeAspect="1"/>
          </p:cNvPicPr>
          <p:nvPr/>
        </p:nvPicPr>
        <p:blipFill>
          <a:blip r:embed="rId7"/>
          <a:stretch>
            <a:fillRect/>
          </a:stretch>
        </p:blipFill>
        <p:spPr>
          <a:xfrm>
            <a:off x="7082757" y="2123983"/>
            <a:ext cx="581106" cy="752580"/>
          </a:xfrm>
          <a:prstGeom prst="rect">
            <a:avLst/>
          </a:prstGeom>
        </p:spPr>
      </p:pic>
      <p:pic>
        <p:nvPicPr>
          <p:cNvPr id="11" name="Immagine 10"/>
          <p:cNvPicPr>
            <a:picLocks noChangeAspect="1"/>
          </p:cNvPicPr>
          <p:nvPr/>
        </p:nvPicPr>
        <p:blipFill>
          <a:blip r:embed="rId8"/>
          <a:stretch>
            <a:fillRect/>
          </a:stretch>
        </p:blipFill>
        <p:spPr>
          <a:xfrm>
            <a:off x="9637378" y="2132450"/>
            <a:ext cx="581106" cy="752580"/>
          </a:xfrm>
          <a:prstGeom prst="rect">
            <a:avLst/>
          </a:prstGeom>
        </p:spPr>
      </p:pic>
      <p:sp>
        <p:nvSpPr>
          <p:cNvPr id="44" name="CasellaDiTesto 43"/>
          <p:cNvSpPr txBox="1"/>
          <p:nvPr/>
        </p:nvSpPr>
        <p:spPr>
          <a:xfrm>
            <a:off x="1220065" y="3488461"/>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Ene</a:t>
            </a:r>
            <a:r>
              <a:rPr lang="it-IT"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l Produzione S.p.A.</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6" name="CasellaDiTesto 45"/>
          <p:cNvSpPr txBox="1"/>
          <p:nvPr/>
        </p:nvSpPr>
        <p:spPr>
          <a:xfrm>
            <a:off x="3774687" y="348846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Enel Produzione S.p.A.</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7" name="CasellaDiTesto 46"/>
          <p:cNvSpPr txBox="1"/>
          <p:nvPr/>
        </p:nvSpPr>
        <p:spPr>
          <a:xfrm>
            <a:off x="6329309" y="3488463"/>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err="1"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Italy</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0" name="CasellaDiTesto 49"/>
          <p:cNvSpPr txBox="1"/>
          <p:nvPr/>
        </p:nvSpPr>
        <p:spPr>
          <a:xfrm>
            <a:off x="1252300" y="3004811"/>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CLIENT</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1" name="CasellaDiTesto 50"/>
          <p:cNvSpPr txBox="1"/>
          <p:nvPr/>
        </p:nvSpPr>
        <p:spPr>
          <a:xfrm>
            <a:off x="3806921" y="3004810"/>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CONTRACTOR</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2" name="CasellaDiTesto 51"/>
          <p:cNvSpPr txBox="1"/>
          <p:nvPr/>
        </p:nvSpPr>
        <p:spPr>
          <a:xfrm>
            <a:off x="6361542" y="3004810"/>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LOCATION</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0" name="CasellaDiTesto 39"/>
          <p:cNvSpPr txBox="1"/>
          <p:nvPr/>
        </p:nvSpPr>
        <p:spPr>
          <a:xfrm>
            <a:off x="8883931" y="3488463"/>
            <a:ext cx="2088000" cy="276999"/>
          </a:xfrm>
          <a:prstGeom prst="rect">
            <a:avLst/>
          </a:prstGeom>
          <a:noFill/>
          <a:ln>
            <a:noFill/>
          </a:ln>
        </p:spPr>
        <p:txBody>
          <a:bodyPr wrap="square" rtlCol="0">
            <a:spAutoFit/>
          </a:bodyPr>
          <a:lstStyle/>
          <a:p>
            <a:pPr algn="ctr">
              <a:spcAft>
                <a:spcPts val="300"/>
              </a:spcAft>
              <a:buClr>
                <a:srgbClr val="267CFF"/>
              </a:buClr>
              <a:buSzPct val="140000"/>
            </a:pPr>
            <a:r>
              <a:rPr lang="en-US"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August 2015</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8" name="CasellaDiTesto 57"/>
          <p:cNvSpPr txBox="1"/>
          <p:nvPr/>
        </p:nvSpPr>
        <p:spPr>
          <a:xfrm>
            <a:off x="8918631" y="3003953"/>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TIME</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37" name="Immagine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901" y="222188"/>
            <a:ext cx="1199299" cy="571095"/>
          </a:xfrm>
          <a:prstGeom prst="rect">
            <a:avLst/>
          </a:prstGeom>
        </p:spPr>
      </p:pic>
      <p:sp>
        <p:nvSpPr>
          <p:cNvPr id="57" name="Rettangolo 56"/>
          <p:cNvSpPr/>
          <p:nvPr/>
        </p:nvSpPr>
        <p:spPr>
          <a:xfrm>
            <a:off x="-1" y="1"/>
            <a:ext cx="12192001" cy="110068"/>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CasellaDiTesto 59"/>
          <p:cNvSpPr txBox="1"/>
          <p:nvPr/>
        </p:nvSpPr>
        <p:spPr>
          <a:xfrm>
            <a:off x="1" y="999068"/>
            <a:ext cx="12192000" cy="707886"/>
          </a:xfrm>
          <a:prstGeom prst="rect">
            <a:avLst/>
          </a:prstGeom>
          <a:noFill/>
        </p:spPr>
        <p:txBody>
          <a:bodyPr wrap="square" rtlCol="0">
            <a:spAutoFit/>
          </a:bodyPr>
          <a:lstStyle/>
          <a:p>
            <a:pPr algn="ctr"/>
            <a:r>
              <a:rPr lang="it-IT"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PIPELINE DN </a:t>
            </a:r>
            <a:r>
              <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400 (16") CENTRALE "FEDERICO II" BRINDISI NORD-BRINDISI SUD </a:t>
            </a:r>
            <a:endParaRPr lang="it-IT"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a:p>
            <a:pPr algn="ctr"/>
            <a:r>
              <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(LENGTH: </a:t>
            </a:r>
            <a:r>
              <a:rPr lang="it-IT"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11500 METERS)</a:t>
            </a:r>
            <a:endPar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cxnSp>
        <p:nvCxnSpPr>
          <p:cNvPr id="61" name="Connettore 1 60"/>
          <p:cNvCxnSpPr/>
          <p:nvPr/>
        </p:nvCxnSpPr>
        <p:spPr>
          <a:xfrm>
            <a:off x="5678700" y="1911120"/>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sp>
        <p:nvSpPr>
          <p:cNvPr id="75" name="CasellaDiTesto 74"/>
          <p:cNvSpPr txBox="1"/>
          <p:nvPr/>
        </p:nvSpPr>
        <p:spPr>
          <a:xfrm>
            <a:off x="6392337"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Inspection</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76" name="CasellaDiTesto 75"/>
          <p:cNvSpPr txBox="1"/>
          <p:nvPr/>
        </p:nvSpPr>
        <p:spPr>
          <a:xfrm>
            <a:off x="7526871" y="321733"/>
            <a:ext cx="1075267" cy="276999"/>
          </a:xfrm>
          <a:prstGeom prst="rect">
            <a:avLst/>
          </a:prstGeom>
          <a:solidFill>
            <a:srgbClr val="D85117"/>
          </a:solidFill>
          <a:ln>
            <a:noFill/>
          </a:ln>
        </p:spPr>
        <p:txBody>
          <a:bodyPr wrap="square" rtlCol="0">
            <a:spAutoFit/>
          </a:bodyPr>
          <a:lstStyle/>
          <a:p>
            <a:pPr algn="ctr"/>
            <a:r>
              <a:rPr lang="it-IT"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Projects</a:t>
            </a:r>
            <a:endParaRPr lang="it-IT"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77" name="CasellaDiTesto 76"/>
          <p:cNvSpPr txBox="1"/>
          <p:nvPr/>
        </p:nvSpPr>
        <p:spPr>
          <a:xfrm>
            <a:off x="8661405"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Clients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78" name="CasellaDiTesto 77"/>
          <p:cNvSpPr txBox="1"/>
          <p:nvPr/>
        </p:nvSpPr>
        <p:spPr>
          <a:xfrm>
            <a:off x="9795939"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Certifications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79" name="Connettore 1 78"/>
          <p:cNvCxnSpPr/>
          <p:nvPr/>
        </p:nvCxnSpPr>
        <p:spPr>
          <a:xfrm>
            <a:off x="7493004"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0" name="Connettore 1 79"/>
          <p:cNvCxnSpPr/>
          <p:nvPr/>
        </p:nvCxnSpPr>
        <p:spPr>
          <a:xfrm>
            <a:off x="8627539"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1" name="Connettore 1 80"/>
          <p:cNvCxnSpPr/>
          <p:nvPr/>
        </p:nvCxnSpPr>
        <p:spPr>
          <a:xfrm>
            <a:off x="9762073"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2" name="CasellaDiTesto 81"/>
          <p:cNvSpPr txBox="1"/>
          <p:nvPr/>
        </p:nvSpPr>
        <p:spPr>
          <a:xfrm>
            <a:off x="10930473" y="321733"/>
            <a:ext cx="1075267" cy="276999"/>
          </a:xfrm>
          <a:prstGeom prst="rect">
            <a:avLst/>
          </a:prstGeom>
          <a:noFill/>
          <a:ln>
            <a:noFill/>
          </a:ln>
        </p:spPr>
        <p:txBody>
          <a:bodyPr wrap="square" rtlCol="0">
            <a:spAutoFit/>
          </a:bodyPr>
          <a:lstStyle/>
          <a:p>
            <a:pPr algn="ctr"/>
            <a:r>
              <a:rPr lang="it-IT" sz="1200" dirty="0" err="1"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Contacts</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83" name="Connettore 1 82"/>
          <p:cNvCxnSpPr/>
          <p:nvPr/>
        </p:nvCxnSpPr>
        <p:spPr>
          <a:xfrm>
            <a:off x="1089660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4" name="CasellaDiTesto 83"/>
          <p:cNvSpPr txBox="1"/>
          <p:nvPr/>
        </p:nvSpPr>
        <p:spPr>
          <a:xfrm>
            <a:off x="5257800"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Company</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85" name="Connettore 1 84"/>
          <p:cNvCxnSpPr/>
          <p:nvPr/>
        </p:nvCxnSpPr>
        <p:spPr>
          <a:xfrm>
            <a:off x="635846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446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954</TotalTime>
  <Words>1617</Words>
  <Application>Microsoft Office PowerPoint</Application>
  <PresentationFormat>Widescreen</PresentationFormat>
  <Paragraphs>308</Paragraphs>
  <Slides>18</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18</vt:i4>
      </vt:variant>
    </vt:vector>
  </HeadingPairs>
  <TitlesOfParts>
    <vt:vector size="24" baseType="lpstr">
      <vt:lpstr>Calibri Light</vt:lpstr>
      <vt:lpstr>Roboto Condensed Light</vt:lpstr>
      <vt:lpstr>Calibri</vt:lpstr>
      <vt:lpstr>Roboto Condensed</vt:lpstr>
      <vt:lpstr>Arial</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C.I.I. Guatelli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Marco Maccio</dc:creator>
  <cp:lastModifiedBy>Marco Maccio</cp:lastModifiedBy>
  <cp:revision>120</cp:revision>
  <dcterms:created xsi:type="dcterms:W3CDTF">2015-07-06T13:24:41Z</dcterms:created>
  <dcterms:modified xsi:type="dcterms:W3CDTF">2017-04-20T10:01:52Z</dcterms:modified>
</cp:coreProperties>
</file>